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9"/>
  </p:notesMasterIdLst>
  <p:sldIdLst>
    <p:sldId id="256" r:id="rId2"/>
    <p:sldId id="257" r:id="rId3"/>
    <p:sldId id="263" r:id="rId4"/>
    <p:sldId id="264" r:id="rId5"/>
    <p:sldId id="258" r:id="rId6"/>
    <p:sldId id="265" r:id="rId7"/>
    <p:sldId id="262" r:id="rId8"/>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41B50C2-421D-4343-A417-6F1D5EC18463}">
          <p14:sldIdLst>
            <p14:sldId id="256"/>
            <p14:sldId id="257"/>
            <p14:sldId id="263"/>
            <p14:sldId id="264"/>
            <p14:sldId id="258"/>
            <p14:sldId id="265"/>
            <p14:sldId id="26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74" autoAdjust="0"/>
  </p:normalViewPr>
  <p:slideViewPr>
    <p:cSldViewPr snapToGrid="0">
      <p:cViewPr varScale="1">
        <p:scale>
          <a:sx n="107" d="100"/>
          <a:sy n="107" d="100"/>
        </p:scale>
        <p:origin x="612" y="96"/>
      </p:cViewPr>
      <p:guideLst/>
    </p:cSldViewPr>
  </p:slideViewPr>
  <p:notesTextViewPr>
    <p:cViewPr>
      <p:scale>
        <a:sx n="1" d="1"/>
        <a:sy n="1" d="1"/>
      </p:scale>
      <p:origin x="0" y="0"/>
    </p:cViewPr>
  </p:notesTextViewPr>
  <p:notesViewPr>
    <p:cSldViewPr snapToGrid="0">
      <p:cViewPr varScale="1">
        <p:scale>
          <a:sx n="80" d="100"/>
          <a:sy n="80" d="100"/>
        </p:scale>
        <p:origin x="401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275" y="0"/>
            <a:ext cx="2946400" cy="498475"/>
          </a:xfrm>
          <a:prstGeom prst="rect">
            <a:avLst/>
          </a:prstGeom>
        </p:spPr>
        <p:txBody>
          <a:bodyPr vert="horz" lIns="91440" tIns="45720" rIns="91440" bIns="45720" rtlCol="0"/>
          <a:lstStyle>
            <a:lvl1pPr algn="r">
              <a:defRPr sz="1200"/>
            </a:lvl1pPr>
          </a:lstStyle>
          <a:p>
            <a:fld id="{C1D9A809-CEAE-4EB2-99A6-819C617C39B0}" type="datetimeFigureOut">
              <a:rPr lang="fr-FR" smtClean="0"/>
              <a:t>26/03/2020</a:t>
            </a:fld>
            <a:endParaRPr lang="fr-FR"/>
          </a:p>
        </p:txBody>
      </p:sp>
      <p:sp>
        <p:nvSpPr>
          <p:cNvPr id="4" name="Espace réservé de l'image des diapositives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8375"/>
            <a:ext cx="5440363" cy="3910013"/>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275" y="9431338"/>
            <a:ext cx="2946400" cy="498475"/>
          </a:xfrm>
          <a:prstGeom prst="rect">
            <a:avLst/>
          </a:prstGeom>
        </p:spPr>
        <p:txBody>
          <a:bodyPr vert="horz" lIns="91440" tIns="45720" rIns="91440" bIns="45720" rtlCol="0" anchor="b"/>
          <a:lstStyle>
            <a:lvl1pPr algn="r">
              <a:defRPr sz="1200"/>
            </a:lvl1pPr>
          </a:lstStyle>
          <a:p>
            <a:fld id="{E7DDE03A-E0E4-4E0D-9CAB-04DACA0CC8E2}" type="slidenum">
              <a:rPr lang="fr-FR" smtClean="0"/>
              <a:t>‹N°›</a:t>
            </a:fld>
            <a:endParaRPr lang="fr-FR"/>
          </a:p>
        </p:txBody>
      </p:sp>
    </p:spTree>
    <p:extLst>
      <p:ext uri="{BB962C8B-B14F-4D97-AF65-F5344CB8AC3E}">
        <p14:creationId xmlns:p14="http://schemas.microsoft.com/office/powerpoint/2010/main" val="1964691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fr-FR"/>
              <a:t>Modifiez le style du titre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9C05BF9-D8B6-41DE-ADB2-4061F07A0CAF}" type="datetimeFigureOut">
              <a:rPr lang="fr-FR" smtClean="0"/>
              <a:t>26/03/2020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3443244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C05BF9-D8B6-41DE-ADB2-4061F07A0CAF}" type="datetimeFigureOut">
              <a:rPr lang="fr-FR" smtClean="0"/>
              <a:t>26/03/2020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1227586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38200" y="6422854"/>
            <a:ext cx="2743196" cy="365125"/>
          </a:xfrm>
        </p:spPr>
        <p:txBody>
          <a:bodyPr/>
          <a:lstStyle/>
          <a:p>
            <a:fld id="{E9C05BF9-D8B6-41DE-ADB2-4061F07A0CAF}" type="datetimeFigureOut">
              <a:rPr lang="fr-FR" smtClean="0"/>
              <a:t>26/03/2020</a:t>
            </a:fld>
            <a:endParaRPr lang="fr-FR"/>
          </a:p>
        </p:txBody>
      </p:sp>
      <p:sp>
        <p:nvSpPr>
          <p:cNvPr id="5" name="Footer Placeholder 4"/>
          <p:cNvSpPr>
            <a:spLocks noGrp="1"/>
          </p:cNvSpPr>
          <p:nvPr>
            <p:ph type="ftr" sz="quarter" idx="11"/>
          </p:nvPr>
        </p:nvSpPr>
        <p:spPr>
          <a:xfrm>
            <a:off x="3776135" y="6422854"/>
            <a:ext cx="4279669" cy="365125"/>
          </a:xfrm>
        </p:spPr>
        <p:txBody>
          <a:bodyPr/>
          <a:lstStyle/>
          <a:p>
            <a:endParaRPr lang="fr-FR"/>
          </a:p>
        </p:txBody>
      </p:sp>
      <p:sp>
        <p:nvSpPr>
          <p:cNvPr id="6" name="Slide Number Placeholder 5"/>
          <p:cNvSpPr>
            <a:spLocks noGrp="1"/>
          </p:cNvSpPr>
          <p:nvPr>
            <p:ph type="sldNum" sz="quarter" idx="12"/>
          </p:nvPr>
        </p:nvSpPr>
        <p:spPr>
          <a:xfrm>
            <a:off x="8073048" y="6422854"/>
            <a:ext cx="879759" cy="365125"/>
          </a:xfrm>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293468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C05BF9-D8B6-41DE-ADB2-4061F07A0CAF}" type="datetimeFigureOut">
              <a:rPr lang="fr-FR" smtClean="0"/>
              <a:t>26/03/2020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1680397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fr-FR"/>
              <a:t>Modifiez le style du titre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tx2"/>
                </a:solidFill>
              </a:defRPr>
            </a:lvl1pPr>
          </a:lstStyle>
          <a:p>
            <a:fld id="{E9C05BF9-D8B6-41DE-ADB2-4061F07A0CAF}" type="datetimeFigureOut">
              <a:rPr lang="fr-FR" smtClean="0"/>
              <a:t>26/03/2020</a:t>
            </a:fld>
            <a:endParaRPr lang="fr-F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940F014-E799-463E-91C8-65B406421566}" type="slidenum">
              <a:rPr lang="fr-FR" smtClean="0"/>
              <a:t>‹N°›</a:t>
            </a:fld>
            <a:endParaRPr lang="fr-FR"/>
          </a:p>
        </p:txBody>
      </p:sp>
    </p:spTree>
    <p:extLst>
      <p:ext uri="{BB962C8B-B14F-4D97-AF65-F5344CB8AC3E}">
        <p14:creationId xmlns:p14="http://schemas.microsoft.com/office/powerpoint/2010/main" val="114360741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9C05BF9-D8B6-41DE-ADB2-4061F07A0CAF}" type="datetimeFigureOut">
              <a:rPr lang="fr-FR" smtClean="0"/>
              <a:t>26/03/2020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3270640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9C05BF9-D8B6-41DE-ADB2-4061F07A0CAF}" type="datetimeFigureOut">
              <a:rPr lang="fr-FR" smtClean="0"/>
              <a:t>26/03/2020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3686289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9C05BF9-D8B6-41DE-ADB2-4061F07A0CAF}" type="datetimeFigureOut">
              <a:rPr lang="fr-FR" smtClean="0"/>
              <a:t>26/03/2020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2615869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C05BF9-D8B6-41DE-ADB2-4061F07A0CAF}" type="datetimeFigureOut">
              <a:rPr lang="fr-FR" smtClean="0"/>
              <a:t>26/03/2020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1182032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9C05BF9-D8B6-41DE-ADB2-4061F07A0CAF}" type="datetimeFigureOut">
              <a:rPr lang="fr-FR" smtClean="0"/>
              <a:t>26/03/2020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523937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9C05BF9-D8B6-41DE-ADB2-4061F07A0CAF}" type="datetimeFigureOut">
              <a:rPr lang="fr-FR" smtClean="0"/>
              <a:t>26/03/2020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3511808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E9C05BF9-D8B6-41DE-ADB2-4061F07A0CAF}" type="datetimeFigureOut">
              <a:rPr lang="fr-FR" smtClean="0"/>
              <a:t>26/03/2020</a:t>
            </a:fld>
            <a:endParaRPr lang="fr-FR"/>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fr-F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940F014-E799-463E-91C8-65B406421566}" type="slidenum">
              <a:rPr lang="fr-FR" smtClean="0"/>
              <a:t>‹N°›</a:t>
            </a:fld>
            <a:endParaRPr lang="fr-FR"/>
          </a:p>
        </p:txBody>
      </p:sp>
    </p:spTree>
    <p:extLst>
      <p:ext uri="{BB962C8B-B14F-4D97-AF65-F5344CB8AC3E}">
        <p14:creationId xmlns:p14="http://schemas.microsoft.com/office/powerpoint/2010/main" val="2747006692"/>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ctivitepartielle.emploi.gouv.fr/apar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activitepartielle.emploi.gouv.fr/aparts/?fbclid=IwAR1pxFPW55OSXC8oy8MR8-JiuvnGfavz9TNWLgOcEGyeGKpMdU2xjGjTQ9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9B70C2-1414-4E71-9681-4D888C72BD25}"/>
              </a:ext>
            </a:extLst>
          </p:cNvPr>
          <p:cNvSpPr>
            <a:spLocks noGrp="1"/>
          </p:cNvSpPr>
          <p:nvPr>
            <p:ph type="ctrTitle"/>
          </p:nvPr>
        </p:nvSpPr>
        <p:spPr>
          <a:xfrm>
            <a:off x="1378425" y="5199797"/>
            <a:ext cx="9435152" cy="789673"/>
          </a:xfrm>
        </p:spPr>
        <p:txBody>
          <a:bodyPr anchor="ctr">
            <a:normAutofit fontScale="90000"/>
          </a:bodyPr>
          <a:lstStyle/>
          <a:p>
            <a:r>
              <a:rPr lang="fr-FR" sz="4000" dirty="0">
                <a:solidFill>
                  <a:schemeClr val="tx1"/>
                </a:solidFill>
              </a:rPr>
              <a:t>SYNTHESE DECRET ACTIVITE PARTIELLE LE 26.03.2020</a:t>
            </a:r>
          </a:p>
        </p:txBody>
      </p:sp>
      <p:pic>
        <p:nvPicPr>
          <p:cNvPr id="4" name="Image 3">
            <a:extLst>
              <a:ext uri="{FF2B5EF4-FFF2-40B4-BE49-F238E27FC236}">
                <a16:creationId xmlns:a16="http://schemas.microsoft.com/office/drawing/2014/main" id="{8EAADA27-191E-4036-B4BD-AFC66DB4495D}"/>
              </a:ext>
            </a:extLst>
          </p:cNvPr>
          <p:cNvPicPr>
            <a:picLocks noChangeAspect="1"/>
          </p:cNvPicPr>
          <p:nvPr/>
        </p:nvPicPr>
        <p:blipFill>
          <a:blip r:embed="rId2"/>
          <a:stretch>
            <a:fillRect/>
          </a:stretch>
        </p:blipFill>
        <p:spPr>
          <a:xfrm>
            <a:off x="733069" y="626940"/>
            <a:ext cx="10734856" cy="3864547"/>
          </a:xfrm>
          <a:prstGeom prst="rect">
            <a:avLst/>
          </a:prstGeom>
        </p:spPr>
      </p:pic>
    </p:spTree>
    <p:extLst>
      <p:ext uri="{BB962C8B-B14F-4D97-AF65-F5344CB8AC3E}">
        <p14:creationId xmlns:p14="http://schemas.microsoft.com/office/powerpoint/2010/main" val="1127303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D880B4-23D4-47A3-84B6-1BA6E46AD2B1}"/>
              </a:ext>
            </a:extLst>
          </p:cNvPr>
          <p:cNvSpPr>
            <a:spLocks noGrp="1"/>
          </p:cNvSpPr>
          <p:nvPr>
            <p:ph type="title"/>
          </p:nvPr>
        </p:nvSpPr>
        <p:spPr/>
        <p:txBody>
          <a:bodyPr>
            <a:normAutofit fontScale="90000"/>
          </a:bodyPr>
          <a:lstStyle/>
          <a:p>
            <a:pPr algn="ctr"/>
            <a:r>
              <a:rPr lang="fr-FR" dirty="0"/>
              <a:t> </a:t>
            </a:r>
            <a:br>
              <a:rPr lang="fr-FR" dirty="0"/>
            </a:br>
            <a:r>
              <a:rPr lang="fr-FR" dirty="0"/>
              <a:t>ASSOUPLISSEMENT DE la procédure de demandes d'activité partielle</a:t>
            </a:r>
            <a:br>
              <a:rPr lang="fr-FR" dirty="0"/>
            </a:br>
            <a:endParaRPr lang="fr-FR" dirty="0"/>
          </a:p>
        </p:txBody>
      </p:sp>
      <p:sp>
        <p:nvSpPr>
          <p:cNvPr id="3" name="Espace réservé du contenu 2">
            <a:extLst>
              <a:ext uri="{FF2B5EF4-FFF2-40B4-BE49-F238E27FC236}">
                <a16:creationId xmlns:a16="http://schemas.microsoft.com/office/drawing/2014/main" id="{00DA4162-0122-4027-B368-297046674E98}"/>
              </a:ext>
            </a:extLst>
          </p:cNvPr>
          <p:cNvSpPr>
            <a:spLocks noGrp="1"/>
          </p:cNvSpPr>
          <p:nvPr>
            <p:ph idx="1"/>
          </p:nvPr>
        </p:nvSpPr>
        <p:spPr>
          <a:xfrm>
            <a:off x="154745" y="1927412"/>
            <a:ext cx="11887200" cy="4859281"/>
          </a:xfrm>
        </p:spPr>
        <p:txBody>
          <a:bodyPr>
            <a:normAutofit fontScale="92500" lnSpcReduction="10000"/>
          </a:bodyPr>
          <a:lstStyle/>
          <a:p>
            <a:pPr algn="just">
              <a:buFont typeface="Wingdings" panose="05000000000000000000" pitchFamily="2" charset="2"/>
              <a:buChar char="q"/>
            </a:pPr>
            <a:r>
              <a:rPr lang="fr-FR" sz="2400" dirty="0"/>
              <a:t> Quand le CSE est mis en place dans l’entreprise, délai de 2 mois à compter du dépôt de la demande pour le consulter sur la mise en activité partielle et transmettre son avis à l'administration, lorsque la demande est justifiée par le motif de circonstances exceptionnelles (sinistre, intempérie ou COVID).</a:t>
            </a:r>
          </a:p>
          <a:p>
            <a:pPr algn="just">
              <a:buFont typeface="Wingdings" panose="05000000000000000000" pitchFamily="2" charset="2"/>
              <a:buChar char="q"/>
            </a:pPr>
            <a:r>
              <a:rPr lang="fr-FR" sz="2400" b="1" dirty="0"/>
              <a:t> </a:t>
            </a:r>
            <a:r>
              <a:rPr lang="fr-FR" sz="2400" b="1" u="sng" dirty="0"/>
              <a:t>Délai de 30 jours</a:t>
            </a:r>
            <a:r>
              <a:rPr lang="fr-FR" sz="2400" b="1" dirty="0"/>
              <a:t> pour former la demande dématérialisée d’activité partielle </a:t>
            </a:r>
            <a:r>
              <a:rPr lang="fr-FR" sz="2400" u="sng" dirty="0"/>
              <a:t>à compter du placement effectif des salariés en activité partielle</a:t>
            </a:r>
            <a:r>
              <a:rPr lang="fr-FR" sz="2400" dirty="0"/>
              <a:t> lorsque la demande est justifiée par le motif de circonstances exceptionnelles (sinistre, intempérie ou COVID), </a:t>
            </a:r>
            <a:r>
              <a:rPr lang="fr-FR" sz="2400" u="sng" dirty="0"/>
              <a:t>par tout moyen donnant date certaine à sa réception</a:t>
            </a:r>
            <a:r>
              <a:rPr lang="fr-FR" sz="2400" dirty="0"/>
              <a:t>. </a:t>
            </a:r>
          </a:p>
          <a:p>
            <a:pPr algn="just">
              <a:buFont typeface="Wingdings" panose="05000000000000000000" pitchFamily="2" charset="2"/>
              <a:buChar char="q"/>
            </a:pPr>
            <a:r>
              <a:rPr lang="fr-FR" sz="2400" dirty="0"/>
              <a:t> Une autorisation d'activité partielle peut être accordée pour une durée maximum de 12 mois.</a:t>
            </a:r>
          </a:p>
          <a:p>
            <a:pPr algn="just">
              <a:buFont typeface="Wingdings" panose="05000000000000000000" pitchFamily="2" charset="2"/>
              <a:buChar char="q"/>
            </a:pPr>
            <a:r>
              <a:rPr lang="fr-FR" sz="2400" dirty="0"/>
              <a:t> Délai d’acceptation exprès ou tacite des demandes d'autorisation préalable ramené de 15 à 2 jours (48h), et ce,  jusqu'au 31 décembre 2020 = le silence de l’administration passé 48 h vaut acceptation.</a:t>
            </a:r>
          </a:p>
          <a:p>
            <a:pPr algn="just">
              <a:buFont typeface="Wingdings" panose="05000000000000000000" pitchFamily="2" charset="2"/>
              <a:buChar char="q"/>
            </a:pPr>
            <a:endParaRPr lang="fr-FR" sz="2400" dirty="0"/>
          </a:p>
          <a:p>
            <a:pPr algn="just">
              <a:buFont typeface="Wingdings" panose="05000000000000000000" pitchFamily="2" charset="2"/>
              <a:buChar char="q"/>
            </a:pPr>
            <a:r>
              <a:rPr lang="fr-FR" sz="2400" b="1" dirty="0"/>
              <a:t> </a:t>
            </a:r>
            <a:r>
              <a:rPr lang="fr-FR" sz="2400" b="1" u="sng" dirty="0"/>
              <a:t>Lorsque des demandes ont été réalisées avant l’entrée en vigueur du présent décret, il est possible de renouveler sa demande, dans le délai de 30 jours susmentionné</a:t>
            </a:r>
            <a:r>
              <a:rPr lang="fr-FR" sz="2400" dirty="0"/>
              <a:t>. </a:t>
            </a:r>
          </a:p>
          <a:p>
            <a:pPr marL="0" indent="0" algn="just">
              <a:buNone/>
            </a:pPr>
            <a:endParaRPr lang="fr-FR" sz="2400" dirty="0"/>
          </a:p>
        </p:txBody>
      </p:sp>
      <p:sp>
        <p:nvSpPr>
          <p:cNvPr id="4" name="Espace réservé du contenu 2">
            <a:extLst>
              <a:ext uri="{FF2B5EF4-FFF2-40B4-BE49-F238E27FC236}">
                <a16:creationId xmlns:a16="http://schemas.microsoft.com/office/drawing/2014/main" id="{5888EABB-0527-467C-ADED-498034B04C25}"/>
              </a:ext>
            </a:extLst>
          </p:cNvPr>
          <p:cNvSpPr txBox="1">
            <a:spLocks/>
          </p:cNvSpPr>
          <p:nvPr/>
        </p:nvSpPr>
        <p:spPr>
          <a:xfrm>
            <a:off x="589207" y="284176"/>
            <a:ext cx="10957333" cy="1248790"/>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lgn="just">
              <a:buFont typeface="Wingdings" pitchFamily="2" charset="2"/>
              <a:buNone/>
            </a:pPr>
            <a:endParaRPr lang="fr-FR" dirty="0"/>
          </a:p>
        </p:txBody>
      </p:sp>
    </p:spTree>
    <p:extLst>
      <p:ext uri="{BB962C8B-B14F-4D97-AF65-F5344CB8AC3E}">
        <p14:creationId xmlns:p14="http://schemas.microsoft.com/office/powerpoint/2010/main" val="3401072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0746B5-1526-49A9-A7E3-595B1E941F83}"/>
              </a:ext>
            </a:extLst>
          </p:cNvPr>
          <p:cNvSpPr>
            <a:spLocks noGrp="1"/>
          </p:cNvSpPr>
          <p:nvPr>
            <p:ph type="title"/>
          </p:nvPr>
        </p:nvSpPr>
        <p:spPr/>
        <p:txBody>
          <a:bodyPr/>
          <a:lstStyle/>
          <a:p>
            <a:pPr algn="ctr"/>
            <a:r>
              <a:rPr lang="fr-FR" dirty="0"/>
              <a:t>La demande doit comporter</a:t>
            </a:r>
          </a:p>
        </p:txBody>
      </p:sp>
      <p:sp>
        <p:nvSpPr>
          <p:cNvPr id="3" name="Espace réservé du contenu 2">
            <a:extLst>
              <a:ext uri="{FF2B5EF4-FFF2-40B4-BE49-F238E27FC236}">
                <a16:creationId xmlns:a16="http://schemas.microsoft.com/office/drawing/2014/main" id="{61682D32-99EE-4060-9AF0-805AFFBC4A63}"/>
              </a:ext>
            </a:extLst>
          </p:cNvPr>
          <p:cNvSpPr>
            <a:spLocks noGrp="1"/>
          </p:cNvSpPr>
          <p:nvPr>
            <p:ph idx="1"/>
          </p:nvPr>
        </p:nvSpPr>
        <p:spPr>
          <a:xfrm>
            <a:off x="196948" y="2011679"/>
            <a:ext cx="11591640" cy="4712677"/>
          </a:xfrm>
        </p:spPr>
        <p:txBody>
          <a:bodyPr>
            <a:normAutofit/>
          </a:bodyPr>
          <a:lstStyle/>
          <a:p>
            <a:pPr algn="just">
              <a:buFont typeface="Wingdings" panose="05000000000000000000" pitchFamily="2" charset="2"/>
              <a:buChar char="q"/>
            </a:pPr>
            <a:r>
              <a:rPr lang="fr-FR" b="1" dirty="0"/>
              <a:t> </a:t>
            </a:r>
            <a:r>
              <a:rPr lang="fr-FR" b="1" u="sng" dirty="0"/>
              <a:t>Le motif de recours</a:t>
            </a:r>
            <a:r>
              <a:rPr lang="fr-FR" dirty="0"/>
              <a:t> = circonstances exceptionnelles + coronavirus. </a:t>
            </a:r>
            <a:r>
              <a:rPr lang="fr-FR" b="1" dirty="0"/>
              <a:t>Il convient de motiver la demande sur le motif circonstances exceptionnelles : Coronavirus</a:t>
            </a:r>
            <a:r>
              <a:rPr lang="fr-FR" dirty="0"/>
              <a:t>.</a:t>
            </a:r>
          </a:p>
          <a:p>
            <a:pPr algn="just">
              <a:buFont typeface="Wingdings" panose="05000000000000000000" pitchFamily="2" charset="2"/>
              <a:buChar char="q"/>
            </a:pPr>
            <a:r>
              <a:rPr lang="fr-FR" b="1" dirty="0"/>
              <a:t> Le cas échant, nous vous invitons à reformer les demandes transmises sous un autre motif, pour être certain de bénéficier des dispositions dérogatoires du décret</a:t>
            </a:r>
            <a:r>
              <a:rPr lang="fr-FR" dirty="0"/>
              <a:t>.</a:t>
            </a:r>
          </a:p>
          <a:p>
            <a:pPr algn="just">
              <a:buFont typeface="Wingdings" panose="05000000000000000000" pitchFamily="2" charset="2"/>
              <a:buChar char="q"/>
            </a:pPr>
            <a:r>
              <a:rPr lang="fr-FR" b="1" dirty="0"/>
              <a:t> </a:t>
            </a:r>
            <a:r>
              <a:rPr lang="fr-FR" b="1" u="sng" dirty="0"/>
              <a:t>Les circonstances détaillées et la situation économique à l'origine de la demande</a:t>
            </a:r>
            <a:r>
              <a:rPr lang="fr-FR" dirty="0"/>
              <a:t> : il convient de motiver sérieusement la demande selon notamment le schéma d’éligibilité puisque des contrôles à posteriori ne sont pas exclus.</a:t>
            </a:r>
          </a:p>
          <a:p>
            <a:pPr algn="just">
              <a:buFont typeface="Wingdings" panose="05000000000000000000" pitchFamily="2" charset="2"/>
              <a:buChar char="q"/>
            </a:pPr>
            <a:r>
              <a:rPr lang="fr-FR" dirty="0"/>
              <a:t> La période prévisible de sous-emploi, qui peut s'étendre jusqu'au 30 juin 2020 dès la première demande ;</a:t>
            </a:r>
          </a:p>
          <a:p>
            <a:pPr algn="just">
              <a:buFont typeface="Wingdings" panose="05000000000000000000" pitchFamily="2" charset="2"/>
              <a:buChar char="q"/>
            </a:pPr>
            <a:r>
              <a:rPr lang="fr-FR" dirty="0"/>
              <a:t> Le nombre de salariés concernés ;</a:t>
            </a:r>
          </a:p>
          <a:p>
            <a:pPr algn="just">
              <a:buFont typeface="Wingdings" panose="05000000000000000000" pitchFamily="2" charset="2"/>
              <a:buChar char="q"/>
            </a:pPr>
            <a:r>
              <a:rPr lang="fr-FR" dirty="0"/>
              <a:t> Le nombre d'heures chômées prévisionnelles.</a:t>
            </a:r>
          </a:p>
          <a:p>
            <a:pPr algn="just">
              <a:buFont typeface="Wingdings" panose="05000000000000000000" pitchFamily="2" charset="2"/>
              <a:buChar char="q"/>
            </a:pPr>
            <a:endParaRPr lang="fr-FR" dirty="0"/>
          </a:p>
          <a:p>
            <a:pPr lvl="0">
              <a:buFont typeface="Wingdings" panose="05000000000000000000" pitchFamily="2" charset="2"/>
              <a:buChar char="q"/>
            </a:pPr>
            <a:endParaRPr lang="fr-FR" dirty="0"/>
          </a:p>
        </p:txBody>
      </p:sp>
    </p:spTree>
    <p:extLst>
      <p:ext uri="{BB962C8B-B14F-4D97-AF65-F5344CB8AC3E}">
        <p14:creationId xmlns:p14="http://schemas.microsoft.com/office/powerpoint/2010/main" val="1989361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0A7575-F807-4A87-873F-4CD5BA8DFD97}"/>
              </a:ext>
            </a:extLst>
          </p:cNvPr>
          <p:cNvSpPr>
            <a:spLocks noGrp="1"/>
          </p:cNvSpPr>
          <p:nvPr>
            <p:ph type="title"/>
          </p:nvPr>
        </p:nvSpPr>
        <p:spPr/>
        <p:txBody>
          <a:bodyPr/>
          <a:lstStyle/>
          <a:p>
            <a:r>
              <a:rPr lang="fr-FR" dirty="0"/>
              <a:t>EXEMPLES DE MOTIVATION DE DEMANDE</a:t>
            </a:r>
          </a:p>
        </p:txBody>
      </p:sp>
      <p:sp>
        <p:nvSpPr>
          <p:cNvPr id="3" name="Espace réservé du contenu 2">
            <a:extLst>
              <a:ext uri="{FF2B5EF4-FFF2-40B4-BE49-F238E27FC236}">
                <a16:creationId xmlns:a16="http://schemas.microsoft.com/office/drawing/2014/main" id="{5F90FEE3-F3FC-4C90-8866-B912C1881A50}"/>
              </a:ext>
            </a:extLst>
          </p:cNvPr>
          <p:cNvSpPr>
            <a:spLocks noGrp="1"/>
          </p:cNvSpPr>
          <p:nvPr>
            <p:ph idx="1"/>
          </p:nvPr>
        </p:nvSpPr>
        <p:spPr>
          <a:xfrm>
            <a:off x="744070" y="2011680"/>
            <a:ext cx="11116235" cy="4206240"/>
          </a:xfrm>
        </p:spPr>
        <p:txBody>
          <a:bodyPr>
            <a:normAutofit/>
          </a:bodyPr>
          <a:lstStyle/>
          <a:p>
            <a:pPr algn="just">
              <a:buFont typeface="Wingdings" panose="05000000000000000000" pitchFamily="2" charset="2"/>
              <a:buChar char="q"/>
            </a:pPr>
            <a:r>
              <a:rPr lang="fr-FR" dirty="0"/>
              <a:t> Votre entreprise est concernée par les arrêtés prévoyant une fermeture,</a:t>
            </a:r>
          </a:p>
          <a:p>
            <a:pPr algn="just">
              <a:buFont typeface="Wingdings" panose="05000000000000000000" pitchFamily="2" charset="2"/>
              <a:buChar char="q"/>
            </a:pPr>
            <a:endParaRPr lang="fr-FR" dirty="0"/>
          </a:p>
          <a:p>
            <a:pPr algn="just">
              <a:buFont typeface="Wingdings" panose="05000000000000000000" pitchFamily="2" charset="2"/>
              <a:buChar char="q"/>
            </a:pPr>
            <a:r>
              <a:rPr lang="fr-FR" dirty="0"/>
              <a:t> Vous faites face à une baisse importante d’activité :</a:t>
            </a:r>
          </a:p>
          <a:p>
            <a:pPr lvl="1" algn="just">
              <a:buFont typeface="Wingdings" panose="05000000000000000000" pitchFamily="2" charset="2"/>
              <a:buChar char="Ø"/>
            </a:pPr>
            <a:r>
              <a:rPr lang="fr-FR" dirty="0"/>
              <a:t>Refus de vos clients particuliers pour une intervention à leur domicile (attestation de refus d’intervention),</a:t>
            </a:r>
          </a:p>
          <a:p>
            <a:pPr lvl="1" algn="just">
              <a:buFont typeface="Wingdings" panose="05000000000000000000" pitchFamily="2" charset="2"/>
              <a:buChar char="Ø"/>
            </a:pPr>
            <a:r>
              <a:rPr lang="fr-FR" dirty="0"/>
              <a:t>Impossibilité de vous approvisionner en matières premières  (les fournisseurs doivent l’attester), </a:t>
            </a:r>
          </a:p>
          <a:p>
            <a:pPr lvl="1" algn="just">
              <a:buFont typeface="Wingdings" panose="05000000000000000000" pitchFamily="2" charset="2"/>
              <a:buChar char="Ø"/>
            </a:pPr>
            <a:r>
              <a:rPr lang="fr-FR" dirty="0"/>
              <a:t>Impossibilité d’accéder à un chantier en l’absence d’autorisation du CSPS, du Maître d’ouvrage/ Exécution, de publication du code de bonne conduite réglementant la reprise des chantiers,</a:t>
            </a:r>
          </a:p>
          <a:p>
            <a:pPr lvl="1" algn="just">
              <a:buFont typeface="Wingdings" panose="05000000000000000000" pitchFamily="2" charset="2"/>
              <a:buChar char="Ø"/>
            </a:pPr>
            <a:endParaRPr lang="fr-FR" dirty="0"/>
          </a:p>
          <a:p>
            <a:pPr algn="just">
              <a:buFont typeface="Wingdings" panose="05000000000000000000" pitchFamily="2" charset="2"/>
              <a:buChar char="q"/>
            </a:pPr>
            <a:r>
              <a:rPr lang="fr-FR" dirty="0"/>
              <a:t>Impossibilité de mettre en place les mesures de prévention nécessaires pour la protection de la santé des salariés (télétravail, geste barrière, etc.) pour l’ensemble de vos salariés.</a:t>
            </a:r>
          </a:p>
          <a:p>
            <a:pPr algn="just">
              <a:buFont typeface="Wingdings" panose="05000000000000000000" pitchFamily="2" charset="2"/>
              <a:buChar char="q"/>
            </a:pPr>
            <a:endParaRPr lang="fr-FR" dirty="0"/>
          </a:p>
          <a:p>
            <a:endParaRPr lang="fr-FR" dirty="0"/>
          </a:p>
        </p:txBody>
      </p:sp>
    </p:spTree>
    <p:extLst>
      <p:ext uri="{BB962C8B-B14F-4D97-AF65-F5344CB8AC3E}">
        <p14:creationId xmlns:p14="http://schemas.microsoft.com/office/powerpoint/2010/main" val="2539255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566E82-DF01-47D7-9528-97FE2484E0D3}"/>
              </a:ext>
            </a:extLst>
          </p:cNvPr>
          <p:cNvSpPr>
            <a:spLocks noGrp="1"/>
          </p:cNvSpPr>
          <p:nvPr>
            <p:ph type="title"/>
          </p:nvPr>
        </p:nvSpPr>
        <p:spPr/>
        <p:txBody>
          <a:bodyPr>
            <a:normAutofit/>
          </a:bodyPr>
          <a:lstStyle/>
          <a:p>
            <a:pPr algn="ctr"/>
            <a:r>
              <a:rPr lang="fr-FR" dirty="0"/>
              <a:t>Indemnisation DE L’ACTIVITE PARTIELLE</a:t>
            </a:r>
          </a:p>
        </p:txBody>
      </p:sp>
      <p:sp>
        <p:nvSpPr>
          <p:cNvPr id="3" name="Espace réservé du contenu 2">
            <a:extLst>
              <a:ext uri="{FF2B5EF4-FFF2-40B4-BE49-F238E27FC236}">
                <a16:creationId xmlns:a16="http://schemas.microsoft.com/office/drawing/2014/main" id="{77F4514B-AC91-48DE-A804-E4240E867926}"/>
              </a:ext>
            </a:extLst>
          </p:cNvPr>
          <p:cNvSpPr>
            <a:spLocks noGrp="1"/>
          </p:cNvSpPr>
          <p:nvPr>
            <p:ph idx="1"/>
          </p:nvPr>
        </p:nvSpPr>
        <p:spPr>
          <a:xfrm>
            <a:off x="233082" y="1945342"/>
            <a:ext cx="11591365" cy="4736812"/>
          </a:xfrm>
        </p:spPr>
        <p:txBody>
          <a:bodyPr>
            <a:normAutofit fontScale="77500" lnSpcReduction="20000"/>
          </a:bodyPr>
          <a:lstStyle/>
          <a:p>
            <a:pPr algn="just">
              <a:buFont typeface="Wingdings" panose="05000000000000000000" pitchFamily="2" charset="2"/>
              <a:buChar char="q"/>
            </a:pPr>
            <a:r>
              <a:rPr lang="fr-FR" sz="2400" dirty="0"/>
              <a:t> Alignement entre le montant versé par l’Etat aux employeurs sur le montant versé par l’employeur au salarié : ces mesures sont valables pour les rémunérations inférieures à 4,5 fois le SMIC (soit 6.927,39 € brut). </a:t>
            </a:r>
          </a:p>
          <a:p>
            <a:pPr algn="just">
              <a:buFont typeface="Wingdings" panose="05000000000000000000" pitchFamily="2" charset="2"/>
              <a:buChar char="q"/>
            </a:pPr>
            <a:r>
              <a:rPr lang="fr-FR" sz="2400" dirty="0"/>
              <a:t> L’employeur est tenu de verser a minima, 70% de la rémunération horaire brute, soit environ 84% de la rémunération nette (hypothèse du salarié totalement en activité partielle). A défaut, en cas d’activité réduite, il convient de proratiser ce pourcentage en fonction des heures non réalisées par le salarié. </a:t>
            </a:r>
          </a:p>
          <a:p>
            <a:pPr algn="just">
              <a:buFont typeface="Wingdings" panose="05000000000000000000" pitchFamily="2" charset="2"/>
              <a:buChar char="q"/>
            </a:pPr>
            <a:r>
              <a:rPr lang="fr-FR" sz="2400" dirty="0"/>
              <a:t> L’employeur </a:t>
            </a:r>
            <a:r>
              <a:rPr lang="fr-FR" sz="2400" b="1" u="sng" dirty="0"/>
              <a:t>peut</a:t>
            </a:r>
            <a:r>
              <a:rPr lang="fr-FR" sz="2400" dirty="0"/>
              <a:t> verser un montant supérieur à 70% de la rémunération brute mais cette part additionnelle ne sera pas prise en charge par l’Etat.</a:t>
            </a:r>
          </a:p>
          <a:p>
            <a:pPr algn="just">
              <a:buFont typeface="Wingdings" panose="05000000000000000000" pitchFamily="2" charset="2"/>
              <a:buChar char="q"/>
            </a:pPr>
            <a:r>
              <a:rPr lang="fr-FR" sz="2400" dirty="0"/>
              <a:t> Le taux horaire ne peut être inférieur à 8,03 euros.</a:t>
            </a:r>
          </a:p>
          <a:p>
            <a:pPr algn="just">
              <a:buFont typeface="Wingdings" panose="05000000000000000000" pitchFamily="2" charset="2"/>
              <a:buChar char="q"/>
            </a:pPr>
            <a:r>
              <a:rPr lang="fr-FR" sz="2400" dirty="0"/>
              <a:t> Pour les salariés en contrat d'apprentissage ou de professionnalisation, l'allocation ne peut être supérieure au montant de l'indemnité horaire due par l'employeur.</a:t>
            </a:r>
          </a:p>
          <a:p>
            <a:pPr algn="just">
              <a:buFont typeface="Wingdings" panose="05000000000000000000" pitchFamily="2" charset="2"/>
              <a:buChar char="q"/>
            </a:pPr>
            <a:r>
              <a:rPr lang="fr-FR" sz="2400" dirty="0"/>
              <a:t>Il est possible de faire une simulation de l’indemnisation sur le site suivant : </a:t>
            </a:r>
            <a:r>
              <a:rPr lang="fr-FR" sz="2400" dirty="0">
                <a:hlinkClick r:id="rId2"/>
              </a:rPr>
              <a:t>https://activitepartielle.emploi.gouv.fr/aparts/</a:t>
            </a:r>
            <a:endParaRPr lang="fr-FR" sz="2400" dirty="0"/>
          </a:p>
          <a:p>
            <a:pPr algn="just"/>
            <a:endParaRPr lang="fr-FR" dirty="0"/>
          </a:p>
          <a:p>
            <a:pPr algn="just">
              <a:buFont typeface="Wingdings" panose="05000000000000000000" pitchFamily="2" charset="2"/>
              <a:buChar char="q"/>
            </a:pPr>
            <a:r>
              <a:rPr lang="fr-FR" dirty="0"/>
              <a:t> </a:t>
            </a:r>
            <a:r>
              <a:rPr lang="fr-FR" b="1" u="sng" dirty="0"/>
              <a:t>En résumé : lorsque l’employeur indemnise son salarié à hauteur de 70% de sa rémunération antérieure brute (limite de 4,5 SMIC), ce sera une « opération blanche » pour l’employeur</a:t>
            </a:r>
            <a:r>
              <a:rPr lang="fr-FR" dirty="0"/>
              <a:t>. </a:t>
            </a:r>
          </a:p>
          <a:p>
            <a:pPr marL="0" indent="0" algn="just">
              <a:buNone/>
            </a:pPr>
            <a:endParaRPr lang="fr-FR" dirty="0"/>
          </a:p>
        </p:txBody>
      </p:sp>
    </p:spTree>
    <p:extLst>
      <p:ext uri="{BB962C8B-B14F-4D97-AF65-F5344CB8AC3E}">
        <p14:creationId xmlns:p14="http://schemas.microsoft.com/office/powerpoint/2010/main" val="2962451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B2516D-95B7-45AF-80F0-ACD566903E88}"/>
              </a:ext>
            </a:extLst>
          </p:cNvPr>
          <p:cNvSpPr>
            <a:spLocks noGrp="1"/>
          </p:cNvSpPr>
          <p:nvPr>
            <p:ph type="title"/>
          </p:nvPr>
        </p:nvSpPr>
        <p:spPr/>
        <p:txBody>
          <a:bodyPr/>
          <a:lstStyle/>
          <a:p>
            <a:pPr algn="ctr"/>
            <a:r>
              <a:rPr lang="fr-FR" dirty="0"/>
              <a:t>forfaits en heures ou EN jours</a:t>
            </a:r>
          </a:p>
        </p:txBody>
      </p:sp>
      <p:sp>
        <p:nvSpPr>
          <p:cNvPr id="3" name="Espace réservé du contenu 2">
            <a:extLst>
              <a:ext uri="{FF2B5EF4-FFF2-40B4-BE49-F238E27FC236}">
                <a16:creationId xmlns:a16="http://schemas.microsoft.com/office/drawing/2014/main" id="{E857E163-6CE8-4D9C-AF61-D727C1F5B0A2}"/>
              </a:ext>
            </a:extLst>
          </p:cNvPr>
          <p:cNvSpPr>
            <a:spLocks noGrp="1"/>
          </p:cNvSpPr>
          <p:nvPr>
            <p:ph idx="1"/>
          </p:nvPr>
        </p:nvSpPr>
        <p:spPr>
          <a:xfrm>
            <a:off x="309488" y="2011680"/>
            <a:ext cx="11577711" cy="4562144"/>
          </a:xfrm>
        </p:spPr>
        <p:txBody>
          <a:bodyPr>
            <a:normAutofit/>
          </a:bodyPr>
          <a:lstStyle/>
          <a:p>
            <a:pPr algn="just">
              <a:buFont typeface="Wingdings" panose="05000000000000000000" pitchFamily="2" charset="2"/>
              <a:buChar char="q"/>
            </a:pPr>
            <a:r>
              <a:rPr lang="fr-FR" sz="2400" dirty="0"/>
              <a:t> Jusqu’à maintenant, les employeurs n’étaient indemnisés pour les forfaits en heures et en jours que lors que l’établissement était totalement fermé. </a:t>
            </a:r>
            <a:r>
              <a:rPr lang="fr-FR" sz="2400" b="1" dirty="0">
                <a:effectLst>
                  <a:outerShdw blurRad="38100" dist="38100" dir="2700000" algn="tl">
                    <a:srgbClr val="000000">
                      <a:alpha val="43137"/>
                    </a:srgbClr>
                  </a:outerShdw>
                </a:effectLst>
              </a:rPr>
              <a:t>Le décret admet leur indemnisation </a:t>
            </a:r>
            <a:r>
              <a:rPr lang="fr-FR" sz="2400" b="1" u="sng" dirty="0">
                <a:effectLst>
                  <a:outerShdw blurRad="38100" dist="38100" dir="2700000" algn="tl">
                    <a:srgbClr val="000000">
                      <a:alpha val="43137"/>
                    </a:srgbClr>
                  </a:outerShdw>
                </a:effectLst>
              </a:rPr>
              <a:t>même en l’absence de fermeture de l’établissement</a:t>
            </a:r>
            <a:r>
              <a:rPr lang="fr-FR" sz="2400" b="1" dirty="0">
                <a:effectLst>
                  <a:outerShdw blurRad="38100" dist="38100" dir="2700000" algn="tl">
                    <a:srgbClr val="000000">
                      <a:alpha val="43137"/>
                    </a:srgbClr>
                  </a:outerShdw>
                </a:effectLst>
              </a:rPr>
              <a:t>.</a:t>
            </a:r>
          </a:p>
          <a:p>
            <a:pPr algn="just">
              <a:buFont typeface="Wingdings" panose="05000000000000000000" pitchFamily="2" charset="2"/>
              <a:buChar char="q"/>
            </a:pPr>
            <a:endParaRPr lang="fr-FR" sz="2400" dirty="0"/>
          </a:p>
          <a:p>
            <a:pPr algn="just">
              <a:buFont typeface="Wingdings" panose="05000000000000000000" pitchFamily="2" charset="2"/>
              <a:buChar char="q"/>
            </a:pPr>
            <a:r>
              <a:rPr lang="fr-FR" sz="2400" dirty="0"/>
              <a:t> Pour déterminer le nombre d'heures indemnisables au titre de l'activité partielle lorsque la durée du travail du salarié est fixée par forfait en heures ou en jours sur l'année, est prise en compte la durée légale correspondant à un jour de travail. </a:t>
            </a:r>
          </a:p>
          <a:p>
            <a:pPr algn="just">
              <a:buFont typeface="Wingdings" panose="05000000000000000000" pitchFamily="2" charset="2"/>
              <a:buChar char="q"/>
            </a:pPr>
            <a:endParaRPr lang="fr-FR" sz="2400" dirty="0"/>
          </a:p>
          <a:p>
            <a:pPr algn="just">
              <a:buFont typeface="Wingdings" panose="05000000000000000000" pitchFamily="2" charset="2"/>
              <a:buChar char="q"/>
            </a:pPr>
            <a:r>
              <a:rPr lang="fr-FR" sz="2400" dirty="0"/>
              <a:t>Exemple :Une journée de fermeture correspond à 7 heures, une demi-journée à 3 heures 30.</a:t>
            </a:r>
          </a:p>
        </p:txBody>
      </p:sp>
    </p:spTree>
    <p:extLst>
      <p:ext uri="{BB962C8B-B14F-4D97-AF65-F5344CB8AC3E}">
        <p14:creationId xmlns:p14="http://schemas.microsoft.com/office/powerpoint/2010/main" val="1618727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9F9ED0-448F-45A2-85C4-C7940E3214F8}"/>
              </a:ext>
            </a:extLst>
          </p:cNvPr>
          <p:cNvSpPr>
            <a:spLocks noGrp="1"/>
          </p:cNvSpPr>
          <p:nvPr>
            <p:ph type="title"/>
          </p:nvPr>
        </p:nvSpPr>
        <p:spPr/>
        <p:txBody>
          <a:bodyPr/>
          <a:lstStyle/>
          <a:p>
            <a:pPr algn="ctr"/>
            <a:r>
              <a:rPr lang="fr-FR" dirty="0"/>
              <a:t>LES BULLETINS DE SALAIRE</a:t>
            </a:r>
          </a:p>
        </p:txBody>
      </p:sp>
      <p:sp>
        <p:nvSpPr>
          <p:cNvPr id="3" name="Espace réservé du contenu 2">
            <a:extLst>
              <a:ext uri="{FF2B5EF4-FFF2-40B4-BE49-F238E27FC236}">
                <a16:creationId xmlns:a16="http://schemas.microsoft.com/office/drawing/2014/main" id="{C7788662-C7C3-49B5-9BE7-27DFE454C87B}"/>
              </a:ext>
            </a:extLst>
          </p:cNvPr>
          <p:cNvSpPr>
            <a:spLocks noGrp="1"/>
          </p:cNvSpPr>
          <p:nvPr>
            <p:ph idx="1"/>
          </p:nvPr>
        </p:nvSpPr>
        <p:spPr>
          <a:xfrm>
            <a:off x="154745" y="2011679"/>
            <a:ext cx="11830929" cy="4712677"/>
          </a:xfrm>
        </p:spPr>
        <p:txBody>
          <a:bodyPr>
            <a:normAutofit fontScale="92500"/>
          </a:bodyPr>
          <a:lstStyle/>
          <a:p>
            <a:pPr algn="just">
              <a:buFont typeface="Wingdings" panose="05000000000000000000" pitchFamily="2" charset="2"/>
              <a:buChar char="q"/>
            </a:pPr>
            <a:r>
              <a:rPr lang="fr-FR" b="1" dirty="0"/>
              <a:t> </a:t>
            </a:r>
            <a:r>
              <a:rPr lang="fr-FR" b="1" u="sng" dirty="0"/>
              <a:t>Le bulletin de paie comporte en cas d’activité partielle</a:t>
            </a:r>
            <a:r>
              <a:rPr lang="fr-FR" dirty="0"/>
              <a:t> :</a:t>
            </a:r>
          </a:p>
          <a:p>
            <a:pPr lvl="1" algn="just">
              <a:buFont typeface="Arial" panose="020B0604020202020204" pitchFamily="34" charset="0"/>
              <a:buChar char="•"/>
            </a:pPr>
            <a:r>
              <a:rPr lang="fr-FR" dirty="0"/>
              <a:t>Le nombre d'heures indemnisées ;</a:t>
            </a:r>
          </a:p>
          <a:p>
            <a:pPr lvl="1" algn="just">
              <a:buFont typeface="Arial" panose="020B0604020202020204" pitchFamily="34" charset="0"/>
              <a:buChar char="•"/>
            </a:pPr>
            <a:r>
              <a:rPr lang="fr-FR" dirty="0"/>
              <a:t>Le taux appliqué pour le calcul de l'indemnité ; a ce titre l’i</a:t>
            </a:r>
            <a:r>
              <a:rPr lang="fr-FR" b="1" dirty="0"/>
              <a:t>ndemnité horaire versée par l’employeur correspondant à 70 % de la rémunération brute servant d'assiette de l'indemnité de congés payés</a:t>
            </a:r>
            <a:r>
              <a:rPr lang="fr-FR" dirty="0"/>
              <a:t> (technique maintien de salaire) ramenée à un montant horaire sur la base de la durée légale du travail applicable dans l'entreprise ou, lorsqu'elle est inférieure, la durée collective du travail ou la durée stipulée au contrat de travail; </a:t>
            </a:r>
          </a:p>
          <a:p>
            <a:pPr lvl="1" algn="just">
              <a:buFont typeface="Arial" panose="020B0604020202020204" pitchFamily="34" charset="0"/>
              <a:buChar char="•"/>
            </a:pPr>
            <a:r>
              <a:rPr lang="fr-FR" dirty="0"/>
              <a:t>Les sommes versées au salarié au titre de la période considérée.</a:t>
            </a:r>
          </a:p>
          <a:p>
            <a:pPr lvl="1" algn="just">
              <a:buFont typeface="Arial" panose="020B0604020202020204" pitchFamily="34" charset="0"/>
              <a:buChar char="•"/>
            </a:pPr>
            <a:endParaRPr lang="fr-FR" dirty="0"/>
          </a:p>
          <a:p>
            <a:pPr algn="just">
              <a:buFont typeface="Wingdings" panose="05000000000000000000" pitchFamily="2" charset="2"/>
              <a:buChar char="q"/>
            </a:pPr>
            <a:r>
              <a:rPr lang="fr-FR" dirty="0"/>
              <a:t> L'employeur adresse sa demande d'indemnisation sur le site internet : </a:t>
            </a:r>
            <a:r>
              <a:rPr lang="fr-FR" dirty="0">
                <a:hlinkClick r:id="rId2"/>
              </a:rPr>
              <a:t>activitepartielle.emploi.gouv.fr/</a:t>
            </a:r>
            <a:r>
              <a:rPr lang="fr-FR" dirty="0" err="1">
                <a:hlinkClick r:id="rId2"/>
              </a:rPr>
              <a:t>aparts</a:t>
            </a:r>
            <a:r>
              <a:rPr lang="fr-FR" dirty="0">
                <a:hlinkClick r:id="rId2"/>
              </a:rPr>
              <a:t>/</a:t>
            </a:r>
            <a:endParaRPr lang="fr-FR" dirty="0"/>
          </a:p>
          <a:p>
            <a:pPr algn="just">
              <a:buFont typeface="Wingdings" panose="05000000000000000000" pitchFamily="2" charset="2"/>
              <a:buChar char="q"/>
            </a:pPr>
            <a:r>
              <a:rPr lang="fr-FR" dirty="0"/>
              <a:t> Cette demande renseigne, pour chaque salarié, les heures hebdomadaires réellement travaillées (ou assimilées, telles que les congés, les arrêts maladie pour motif de coronavirus, etc.) et les heures hebdomadaires réellement chômées.</a:t>
            </a:r>
          </a:p>
          <a:p>
            <a:pPr algn="just">
              <a:buFont typeface="Wingdings" panose="05000000000000000000" pitchFamily="2" charset="2"/>
              <a:buChar char="q"/>
            </a:pPr>
            <a:r>
              <a:rPr lang="fr-FR" dirty="0"/>
              <a:t> L’allocation est versée à l’entreprise par l’Agence de service et de paiement (ASP) dans un délai moyen de 12 jours.</a:t>
            </a:r>
          </a:p>
          <a:p>
            <a:endParaRPr lang="fr-FR" dirty="0"/>
          </a:p>
        </p:txBody>
      </p:sp>
    </p:spTree>
    <p:extLst>
      <p:ext uri="{BB962C8B-B14F-4D97-AF65-F5344CB8AC3E}">
        <p14:creationId xmlns:p14="http://schemas.microsoft.com/office/powerpoint/2010/main" val="39504149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À bandes">
  <a:themeElements>
    <a:clrScheme name="À bandes">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À bande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À bandes">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TM03090430[[fn=À bandes]]</Template>
  <TotalTime>618</TotalTime>
  <Words>976</Words>
  <Application>Microsoft Office PowerPoint</Application>
  <PresentationFormat>Grand écran</PresentationFormat>
  <Paragraphs>48</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Corbel</vt:lpstr>
      <vt:lpstr>Wingdings</vt:lpstr>
      <vt:lpstr>À bandes</vt:lpstr>
      <vt:lpstr>SYNTHESE DECRET ACTIVITE PARTIELLE LE 26.03.2020</vt:lpstr>
      <vt:lpstr>  ASSOUPLISSEMENT DE la procédure de demandes d'activité partielle </vt:lpstr>
      <vt:lpstr>La demande doit comporter</vt:lpstr>
      <vt:lpstr>EXEMPLES DE MOTIVATION DE DEMANDE</vt:lpstr>
      <vt:lpstr>Indemnisation DE L’ACTIVITE PARTIELLE</vt:lpstr>
      <vt:lpstr>forfaits en heures ou EN jours</vt:lpstr>
      <vt:lpstr>LES BULLETINS DE SALAIRE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MÉMOIRE TECHNIQUE</dc:title>
  <dc:creator>Marie-Cécile DAUNIS</dc:creator>
  <cp:lastModifiedBy>Karine MARTIN</cp:lastModifiedBy>
  <cp:revision>73</cp:revision>
  <cp:lastPrinted>2020-03-13T09:13:15Z</cp:lastPrinted>
  <dcterms:created xsi:type="dcterms:W3CDTF">2020-03-12T09:27:49Z</dcterms:created>
  <dcterms:modified xsi:type="dcterms:W3CDTF">2020-03-26T13:03:28Z</dcterms:modified>
</cp:coreProperties>
</file>