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0"/>
  </p:notesMasterIdLst>
  <p:sldIdLst>
    <p:sldId id="256" r:id="rId2"/>
    <p:sldId id="273" r:id="rId3"/>
    <p:sldId id="277" r:id="rId4"/>
    <p:sldId id="270" r:id="rId5"/>
    <p:sldId id="275" r:id="rId6"/>
    <p:sldId id="278" r:id="rId7"/>
    <p:sldId id="280" r:id="rId8"/>
    <p:sldId id="279" r:id="rId9"/>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41B50C2-421D-4343-A417-6F1D5EC18463}">
          <p14:sldIdLst>
            <p14:sldId id="256"/>
          </p14:sldIdLst>
        </p14:section>
        <p14:section name="Section sans titre" id="{87FBBACB-B21B-45DF-8FAC-CD8326B69030}">
          <p14:sldIdLst>
            <p14:sldId id="273"/>
            <p14:sldId id="277"/>
            <p14:sldId id="270"/>
            <p14:sldId id="275"/>
            <p14:sldId id="278"/>
          </p14:sldIdLst>
        </p14:section>
        <p14:section name="Section sans titre" id="{8EBA11B0-1EC8-49E2-AE04-08B0A233ECDA}">
          <p14:sldIdLst>
            <p14:sldId id="280"/>
            <p14:sldId id="27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322" autoAdjust="0"/>
  </p:normalViewPr>
  <p:slideViewPr>
    <p:cSldViewPr snapToGrid="0">
      <p:cViewPr varScale="1">
        <p:scale>
          <a:sx n="68" d="100"/>
          <a:sy n="68" d="100"/>
        </p:scale>
        <p:origin x="780" y="60"/>
      </p:cViewPr>
      <p:guideLst/>
    </p:cSldViewPr>
  </p:slideViewPr>
  <p:notesTextViewPr>
    <p:cViewPr>
      <p:scale>
        <a:sx n="1" d="1"/>
        <a:sy n="1" d="1"/>
      </p:scale>
      <p:origin x="0" y="0"/>
    </p:cViewPr>
  </p:notesTextViewPr>
  <p:notesViewPr>
    <p:cSldViewPr snapToGrid="0">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C1D9A809-CEAE-4EB2-99A6-819C617C39B0}" type="datetimeFigureOut">
              <a:rPr lang="fr-FR" smtClean="0"/>
              <a:t>16/03/2020</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E7DDE03A-E0E4-4E0D-9CAB-04DACA0CC8E2}" type="slidenum">
              <a:rPr lang="fr-FR" smtClean="0"/>
              <a:t>‹N°›</a:t>
            </a:fld>
            <a:endParaRPr lang="fr-FR"/>
          </a:p>
        </p:txBody>
      </p:sp>
    </p:spTree>
    <p:extLst>
      <p:ext uri="{BB962C8B-B14F-4D97-AF65-F5344CB8AC3E}">
        <p14:creationId xmlns:p14="http://schemas.microsoft.com/office/powerpoint/2010/main" val="1964691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7DDE03A-E0E4-4E0D-9CAB-04DACA0CC8E2}" type="slidenum">
              <a:rPr lang="fr-FR" smtClean="0"/>
              <a:t>4</a:t>
            </a:fld>
            <a:endParaRPr lang="fr-FR"/>
          </a:p>
        </p:txBody>
      </p:sp>
    </p:spTree>
    <p:extLst>
      <p:ext uri="{BB962C8B-B14F-4D97-AF65-F5344CB8AC3E}">
        <p14:creationId xmlns:p14="http://schemas.microsoft.com/office/powerpoint/2010/main" val="306171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16/03/2020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44324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16/03/2020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22758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9C05BF9-D8B6-41DE-ADB2-4061F07A0CAF}" type="datetimeFigureOut">
              <a:rPr lang="fr-FR" smtClean="0"/>
              <a:t>16/03/2020</a:t>
            </a:fld>
            <a:endParaRPr lang="fr-FR"/>
          </a:p>
        </p:txBody>
      </p:sp>
      <p:sp>
        <p:nvSpPr>
          <p:cNvPr id="5" name="Footer Placeholder 4"/>
          <p:cNvSpPr>
            <a:spLocks noGrp="1"/>
          </p:cNvSpPr>
          <p:nvPr>
            <p:ph type="ftr" sz="quarter" idx="11"/>
          </p:nvPr>
        </p:nvSpPr>
        <p:spPr>
          <a:xfrm>
            <a:off x="3776135" y="6422854"/>
            <a:ext cx="4279669" cy="365125"/>
          </a:xfrm>
        </p:spPr>
        <p:txBody>
          <a:bodyPr/>
          <a:lstStyle/>
          <a:p>
            <a:endParaRPr lang="fr-FR"/>
          </a:p>
        </p:txBody>
      </p:sp>
      <p:sp>
        <p:nvSpPr>
          <p:cNvPr id="6" name="Slide Number Placeholder 5"/>
          <p:cNvSpPr>
            <a:spLocks noGrp="1"/>
          </p:cNvSpPr>
          <p:nvPr>
            <p:ph type="sldNum" sz="quarter" idx="12"/>
          </p:nvPr>
        </p:nvSpPr>
        <p:spPr>
          <a:xfrm>
            <a:off x="8073048" y="6422854"/>
            <a:ext cx="879759" cy="365125"/>
          </a:xfrm>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29346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C05BF9-D8B6-41DE-ADB2-4061F07A0CAF}" type="datetimeFigureOut">
              <a:rPr lang="fr-FR" smtClean="0"/>
              <a:t>16/03/2020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68039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E9C05BF9-D8B6-41DE-ADB2-4061F07A0CAF}" type="datetimeFigureOut">
              <a:rPr lang="fr-FR" smtClean="0"/>
              <a:t>16/03/2020</a:t>
            </a:fld>
            <a:endParaRPr lang="fr-F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940F014-E799-463E-91C8-65B406421566}" type="slidenum">
              <a:rPr lang="fr-FR" smtClean="0"/>
              <a:t>‹N°›</a:t>
            </a:fld>
            <a:endParaRPr lang="fr-FR"/>
          </a:p>
        </p:txBody>
      </p:sp>
    </p:spTree>
    <p:extLst>
      <p:ext uri="{BB962C8B-B14F-4D97-AF65-F5344CB8AC3E}">
        <p14:creationId xmlns:p14="http://schemas.microsoft.com/office/powerpoint/2010/main" val="11436074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9C05BF9-D8B6-41DE-ADB2-4061F07A0CAF}" type="datetimeFigureOut">
              <a:rPr lang="fr-FR" smtClean="0"/>
              <a:t>16/03/2020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27064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9C05BF9-D8B6-41DE-ADB2-4061F07A0CAF}" type="datetimeFigureOut">
              <a:rPr lang="fr-FR" smtClean="0"/>
              <a:t>16/03/2020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68628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9C05BF9-D8B6-41DE-ADB2-4061F07A0CAF}" type="datetimeFigureOut">
              <a:rPr lang="fr-FR" smtClean="0"/>
              <a:t>16/03/2020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261586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05BF9-D8B6-41DE-ADB2-4061F07A0CAF}" type="datetimeFigureOut">
              <a:rPr lang="fr-FR" smtClean="0"/>
              <a:t>16/03/2020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1182032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C05BF9-D8B6-41DE-ADB2-4061F07A0CAF}" type="datetimeFigureOut">
              <a:rPr lang="fr-FR" smtClean="0"/>
              <a:t>16/03/2020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523937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C05BF9-D8B6-41DE-ADB2-4061F07A0CAF}" type="datetimeFigureOut">
              <a:rPr lang="fr-FR" smtClean="0"/>
              <a:t>16/03/2020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40F014-E799-463E-91C8-65B406421566}" type="slidenum">
              <a:rPr lang="fr-FR" smtClean="0"/>
              <a:t>‹N°›</a:t>
            </a:fld>
            <a:endParaRPr lang="fr-FR"/>
          </a:p>
        </p:txBody>
      </p:sp>
    </p:spTree>
    <p:extLst>
      <p:ext uri="{BB962C8B-B14F-4D97-AF65-F5344CB8AC3E}">
        <p14:creationId xmlns:p14="http://schemas.microsoft.com/office/powerpoint/2010/main" val="3511808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E9C05BF9-D8B6-41DE-ADB2-4061F07A0CAF}" type="datetimeFigureOut">
              <a:rPr lang="fr-FR" smtClean="0"/>
              <a:t>16/03/2020</a:t>
            </a:fld>
            <a:endParaRPr lang="fr-F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fr-F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940F014-E799-463E-91C8-65B406421566}" type="slidenum">
              <a:rPr lang="fr-FR" smtClean="0"/>
              <a:t>‹N°›</a:t>
            </a:fld>
            <a:endParaRPr lang="fr-FR"/>
          </a:p>
        </p:txBody>
      </p:sp>
    </p:spTree>
    <p:extLst>
      <p:ext uri="{BB962C8B-B14F-4D97-AF65-F5344CB8AC3E}">
        <p14:creationId xmlns:p14="http://schemas.microsoft.com/office/powerpoint/2010/main" val="2747006692"/>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bonnes-efl-fr.docelec.u-bordeaux.fr/EFL2/convert/id/?id=CTRA25024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9B70C2-1414-4E71-9681-4D888C72BD25}"/>
              </a:ext>
            </a:extLst>
          </p:cNvPr>
          <p:cNvSpPr>
            <a:spLocks noGrp="1"/>
          </p:cNvSpPr>
          <p:nvPr>
            <p:ph type="ctrTitle"/>
          </p:nvPr>
        </p:nvSpPr>
        <p:spPr>
          <a:xfrm>
            <a:off x="1378423" y="4859138"/>
            <a:ext cx="9435152" cy="789673"/>
          </a:xfrm>
        </p:spPr>
        <p:txBody>
          <a:bodyPr anchor="ctr">
            <a:normAutofit fontScale="90000"/>
          </a:bodyPr>
          <a:lstStyle/>
          <a:p>
            <a:r>
              <a:rPr lang="fr-FR" sz="4000" dirty="0">
                <a:solidFill>
                  <a:schemeClr val="tx1"/>
                </a:solidFill>
              </a:rPr>
              <a:t>VOUS ACCOMPAGNE DANS LA GESTION DU COVID 19</a:t>
            </a:r>
          </a:p>
        </p:txBody>
      </p:sp>
      <p:sp>
        <p:nvSpPr>
          <p:cNvPr id="3" name="Sous-titre 2">
            <a:extLst>
              <a:ext uri="{FF2B5EF4-FFF2-40B4-BE49-F238E27FC236}">
                <a16:creationId xmlns:a16="http://schemas.microsoft.com/office/drawing/2014/main" id="{5044F5CA-A0E8-43F3-94D1-247029CF415C}"/>
              </a:ext>
            </a:extLst>
          </p:cNvPr>
          <p:cNvSpPr>
            <a:spLocks noGrp="1"/>
          </p:cNvSpPr>
          <p:nvPr>
            <p:ph type="subTitle" idx="1"/>
          </p:nvPr>
        </p:nvSpPr>
        <p:spPr>
          <a:xfrm>
            <a:off x="1759286" y="6016462"/>
            <a:ext cx="8673427" cy="620003"/>
          </a:xfrm>
        </p:spPr>
        <p:txBody>
          <a:bodyPr>
            <a:normAutofit/>
          </a:bodyPr>
          <a:lstStyle/>
          <a:p>
            <a:r>
              <a:rPr lang="fr-FR" sz="1600" dirty="0"/>
              <a:t>ACTIVITE PARTIELLE : MISE A JOUR </a:t>
            </a:r>
            <a:br>
              <a:rPr lang="fr-FR" sz="1600" dirty="0"/>
            </a:br>
            <a:r>
              <a:rPr lang="fr-FR" sz="1600" dirty="0"/>
              <a:t>DU 16 MARS 2020</a:t>
            </a:r>
          </a:p>
        </p:txBody>
      </p:sp>
      <p:pic>
        <p:nvPicPr>
          <p:cNvPr id="4" name="Image 3">
            <a:extLst>
              <a:ext uri="{FF2B5EF4-FFF2-40B4-BE49-F238E27FC236}">
                <a16:creationId xmlns:a16="http://schemas.microsoft.com/office/drawing/2014/main" id="{8EAADA27-191E-4036-B4BD-AFC66DB4495D}"/>
              </a:ext>
            </a:extLst>
          </p:cNvPr>
          <p:cNvPicPr>
            <a:picLocks noChangeAspect="1"/>
          </p:cNvPicPr>
          <p:nvPr/>
        </p:nvPicPr>
        <p:blipFill>
          <a:blip r:embed="rId2"/>
          <a:stretch>
            <a:fillRect/>
          </a:stretch>
        </p:blipFill>
        <p:spPr>
          <a:xfrm>
            <a:off x="733069" y="626940"/>
            <a:ext cx="10734856" cy="3864547"/>
          </a:xfrm>
          <a:prstGeom prst="rect">
            <a:avLst/>
          </a:prstGeom>
        </p:spPr>
      </p:pic>
    </p:spTree>
    <p:extLst>
      <p:ext uri="{BB962C8B-B14F-4D97-AF65-F5344CB8AC3E}">
        <p14:creationId xmlns:p14="http://schemas.microsoft.com/office/powerpoint/2010/main" val="112730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65883-8054-47D7-AE7F-EB954A9E1C47}"/>
              </a:ext>
            </a:extLst>
          </p:cNvPr>
          <p:cNvSpPr>
            <a:spLocks noGrp="1"/>
          </p:cNvSpPr>
          <p:nvPr>
            <p:ph type="title"/>
          </p:nvPr>
        </p:nvSpPr>
        <p:spPr>
          <a:xfrm>
            <a:off x="636862" y="269662"/>
            <a:ext cx="9784080" cy="1508760"/>
          </a:xfrm>
        </p:spPr>
        <p:txBody>
          <a:bodyPr/>
          <a:lstStyle/>
          <a:p>
            <a:pPr algn="ctr"/>
            <a:r>
              <a:rPr lang="fr-FR" b="1" dirty="0"/>
              <a:t>Indemnisation de l’ACTIVITE PARTIELLE</a:t>
            </a:r>
          </a:p>
        </p:txBody>
      </p:sp>
      <p:sp>
        <p:nvSpPr>
          <p:cNvPr id="3" name="Espace réservé du contenu 2">
            <a:extLst>
              <a:ext uri="{FF2B5EF4-FFF2-40B4-BE49-F238E27FC236}">
                <a16:creationId xmlns:a16="http://schemas.microsoft.com/office/drawing/2014/main" id="{A1A77B48-B299-48E1-8307-F1173B9CBB28}"/>
              </a:ext>
            </a:extLst>
          </p:cNvPr>
          <p:cNvSpPr>
            <a:spLocks noGrp="1"/>
          </p:cNvSpPr>
          <p:nvPr>
            <p:ph idx="1"/>
          </p:nvPr>
        </p:nvSpPr>
        <p:spPr>
          <a:xfrm>
            <a:off x="337625" y="2011680"/>
            <a:ext cx="11605846" cy="4576658"/>
          </a:xfrm>
        </p:spPr>
        <p:txBody>
          <a:bodyPr>
            <a:noAutofit/>
          </a:bodyPr>
          <a:lstStyle/>
          <a:p>
            <a:pPr>
              <a:buFont typeface="Wingdings" panose="05000000000000000000" pitchFamily="2" charset="2"/>
              <a:buChar char="q"/>
            </a:pPr>
            <a:r>
              <a:rPr lang="fr-FR" sz="1800" b="1" u="sng" dirty="0">
                <a:effectLst>
                  <a:outerShdw blurRad="38100" dist="38100" dir="2700000" algn="tl">
                    <a:srgbClr val="000000">
                      <a:alpha val="43137"/>
                    </a:srgbClr>
                  </a:outerShdw>
                </a:effectLst>
              </a:rPr>
              <a:t>Possibilité de recourir à l’activité partielle: </a:t>
            </a:r>
          </a:p>
          <a:p>
            <a:pPr>
              <a:buFont typeface="Wingdings" panose="05000000000000000000" pitchFamily="2" charset="2"/>
              <a:buChar char="Ø"/>
            </a:pPr>
            <a:r>
              <a:rPr lang="fr-FR" sz="1800" dirty="0"/>
              <a:t>Conséquences sur le contrat de travail : le contrat de travail n’est pas rompu mais suspendu.</a:t>
            </a:r>
          </a:p>
          <a:p>
            <a:pPr>
              <a:buFont typeface="Wingdings" panose="05000000000000000000" pitchFamily="2" charset="2"/>
              <a:buChar char="Ø"/>
            </a:pPr>
            <a:r>
              <a:rPr lang="fr-FR" sz="1800" dirty="0"/>
              <a:t> Les salariés perçoivent une indemnité correspondant au minimum à 70% de la rémunération antérieure brute et cette dernière peut être augmentée à l’initiative de l’employeur. </a:t>
            </a:r>
          </a:p>
          <a:p>
            <a:pPr>
              <a:buFont typeface="Wingdings" panose="05000000000000000000" pitchFamily="2" charset="2"/>
              <a:buChar char="Ø"/>
            </a:pPr>
            <a:r>
              <a:rPr lang="fr-FR" sz="1800" dirty="0"/>
              <a:t> Compensation financière pour l’employeur : l’employeur bénéficie d’une allocation forfaitaire cofinancée par l’Etat et l’Unedic: </a:t>
            </a:r>
          </a:p>
          <a:p>
            <a:pPr lvl="2">
              <a:buFont typeface="Wingdings" panose="05000000000000000000" pitchFamily="2" charset="2"/>
              <a:buChar char="Ø"/>
            </a:pPr>
            <a:r>
              <a:rPr lang="fr-FR" b="1" dirty="0">
                <a:effectLst>
                  <a:outerShdw blurRad="38100" dist="38100" dir="2700000" algn="tl">
                    <a:srgbClr val="000000">
                      <a:alpha val="43137"/>
                    </a:srgbClr>
                  </a:outerShdw>
                </a:effectLst>
              </a:rPr>
              <a:t>8,04 euros par heure chômée pour les entreprises de 1 à 250 salariés; </a:t>
            </a:r>
          </a:p>
          <a:p>
            <a:pPr lvl="2">
              <a:buFont typeface="Wingdings" panose="05000000000000000000" pitchFamily="2" charset="2"/>
              <a:buChar char="Ø"/>
            </a:pPr>
            <a:r>
              <a:rPr lang="fr-FR" b="1" dirty="0">
                <a:effectLst>
                  <a:outerShdw blurRad="38100" dist="38100" dir="2700000" algn="tl">
                    <a:srgbClr val="000000">
                      <a:alpha val="43137"/>
                    </a:srgbClr>
                  </a:outerShdw>
                </a:effectLst>
              </a:rPr>
              <a:t> 7,23euros par heure chômée pour les entreprises de plus de 250 salariés</a:t>
            </a:r>
            <a:r>
              <a:rPr lang="fr-FR" dirty="0"/>
              <a:t>.</a:t>
            </a:r>
          </a:p>
          <a:p>
            <a:pPr>
              <a:buFont typeface="Wingdings" panose="05000000000000000000" pitchFamily="2" charset="2"/>
              <a:buChar char="q"/>
            </a:pPr>
            <a:r>
              <a:rPr lang="fr-FR" sz="1800" b="1" u="sng" dirty="0">
                <a:effectLst>
                  <a:outerShdw blurRad="38100" dist="38100" dir="2700000" algn="tl">
                    <a:srgbClr val="000000">
                      <a:alpha val="43137"/>
                    </a:srgbClr>
                  </a:outerShdw>
                </a:effectLst>
              </a:rPr>
              <a:t>Comment faire une demande d’activité partielle?  </a:t>
            </a:r>
            <a:r>
              <a:rPr lang="fr-FR" sz="1800" dirty="0"/>
              <a:t>Toutes les demandes d’activité partielle doivent être déposées auprès de l’administration via ce site : https://activitepartielle.emploi.gouv.fr/apart. </a:t>
            </a:r>
          </a:p>
          <a:p>
            <a:pPr>
              <a:buFont typeface="Wingdings" panose="05000000000000000000" pitchFamily="2" charset="2"/>
              <a:buChar char="q"/>
            </a:pPr>
            <a:r>
              <a:rPr lang="fr-FR" sz="1800" dirty="0"/>
              <a:t>Face à l’urgence, les délais de traitement des demandes ont été réduits de 15 jours à 48heures. Néanmoins, face au nombre important de connexions, le temps de saisie est rallongé…</a:t>
            </a:r>
          </a:p>
          <a:p>
            <a:endParaRPr lang="fr-FR" sz="1800" dirty="0"/>
          </a:p>
        </p:txBody>
      </p:sp>
    </p:spTree>
    <p:extLst>
      <p:ext uri="{BB962C8B-B14F-4D97-AF65-F5344CB8AC3E}">
        <p14:creationId xmlns:p14="http://schemas.microsoft.com/office/powerpoint/2010/main" val="3908187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7E4FF4-36C2-44BE-A31C-2E9B393A766A}"/>
              </a:ext>
            </a:extLst>
          </p:cNvPr>
          <p:cNvSpPr>
            <a:spLocks noGrp="1"/>
          </p:cNvSpPr>
          <p:nvPr>
            <p:ph type="title"/>
          </p:nvPr>
        </p:nvSpPr>
        <p:spPr/>
        <p:txBody>
          <a:bodyPr/>
          <a:lstStyle/>
          <a:p>
            <a:pPr algn="ctr"/>
            <a:r>
              <a:rPr lang="fr-FR" dirty="0"/>
              <a:t>OBLIGATION DE GARANTIR UNE REMUNERATION MENSUELLE MINIMALE</a:t>
            </a:r>
          </a:p>
        </p:txBody>
      </p:sp>
      <p:sp>
        <p:nvSpPr>
          <p:cNvPr id="3" name="Espace réservé du contenu 2">
            <a:extLst>
              <a:ext uri="{FF2B5EF4-FFF2-40B4-BE49-F238E27FC236}">
                <a16:creationId xmlns:a16="http://schemas.microsoft.com/office/drawing/2014/main" id="{ABC15415-7480-486A-A3B3-158FD145C31F}"/>
              </a:ext>
            </a:extLst>
          </p:cNvPr>
          <p:cNvSpPr>
            <a:spLocks noGrp="1"/>
          </p:cNvSpPr>
          <p:nvPr>
            <p:ph idx="1"/>
          </p:nvPr>
        </p:nvSpPr>
        <p:spPr>
          <a:xfrm>
            <a:off x="286870" y="2716562"/>
            <a:ext cx="11618259" cy="3327187"/>
          </a:xfrm>
        </p:spPr>
        <p:txBody>
          <a:bodyPr/>
          <a:lstStyle/>
          <a:p>
            <a:pPr algn="just">
              <a:buFont typeface="Wingdings" panose="05000000000000000000" pitchFamily="2" charset="2"/>
              <a:buChar char="Ø"/>
            </a:pPr>
            <a:r>
              <a:rPr lang="fr-FR" sz="1800" dirty="0"/>
              <a:t> L’article L.3232-5 du code du travail prévoit une garantie de salaire minimale dès lors que le salarié ne perçoit pas la rémunération minimale légale, par suite d’une réduction de l’horaire de travail en-dessous de la durée légale ou d’un arrêt de travail complet ayant pour cause des circonstances exceptionnelles. </a:t>
            </a:r>
          </a:p>
          <a:p>
            <a:pPr algn="just">
              <a:buFont typeface="Wingdings" panose="05000000000000000000" pitchFamily="2" charset="2"/>
              <a:buChar char="Ø"/>
            </a:pPr>
            <a:r>
              <a:rPr lang="fr-FR" sz="1800" dirty="0"/>
              <a:t> Cette allocation complémentaire ne s’applique pas au contrat de travail à temps partiel, aux travailleurs temporaires et aux apprentis. </a:t>
            </a:r>
          </a:p>
          <a:p>
            <a:pPr algn="just">
              <a:buFont typeface="Wingdings" panose="05000000000000000000" pitchFamily="2" charset="2"/>
              <a:buChar char="Ø"/>
            </a:pPr>
            <a:r>
              <a:rPr lang="fr-FR" sz="1800" dirty="0"/>
              <a:t> L’ouverture du droit à la garantie mensuelle minimale est automatique, elle se calcule par différence entre la rémunération mensuelle minimale et les sommes effectivement perçues parle salarié, le salaire pris en compte est donc le salaire net versé </a:t>
            </a:r>
            <a:r>
              <a:rPr lang="fr-FR" sz="1800"/>
              <a:t>au salarié,</a:t>
            </a:r>
            <a:endParaRPr lang="fr-FR" sz="1800" dirty="0"/>
          </a:p>
          <a:p>
            <a:pPr algn="just">
              <a:buFont typeface="Wingdings" panose="05000000000000000000" pitchFamily="2" charset="2"/>
              <a:buChar char="Ø"/>
            </a:pPr>
            <a:r>
              <a:rPr lang="fr-FR" sz="1800" dirty="0"/>
              <a:t> Elle est allouée sous la forme d’une allocation complémentaire directement par l’employeur sans remboursement par l’Etat. </a:t>
            </a:r>
          </a:p>
          <a:p>
            <a:pPr marL="0" indent="0" algn="just">
              <a:buNone/>
            </a:pPr>
            <a:endParaRPr lang="fr-FR" sz="1800" dirty="0"/>
          </a:p>
        </p:txBody>
      </p:sp>
    </p:spTree>
    <p:extLst>
      <p:ext uri="{BB962C8B-B14F-4D97-AF65-F5344CB8AC3E}">
        <p14:creationId xmlns:p14="http://schemas.microsoft.com/office/powerpoint/2010/main" val="364950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64DC9-58CA-4EE9-9F16-84944BE07EE2}"/>
              </a:ext>
            </a:extLst>
          </p:cNvPr>
          <p:cNvSpPr>
            <a:spLocks noGrp="1"/>
          </p:cNvSpPr>
          <p:nvPr>
            <p:ph type="title"/>
          </p:nvPr>
        </p:nvSpPr>
        <p:spPr/>
        <p:txBody>
          <a:bodyPr>
            <a:normAutofit/>
          </a:bodyPr>
          <a:lstStyle/>
          <a:p>
            <a:pPr algn="ctr"/>
            <a:r>
              <a:rPr lang="fr-FR" b="1" dirty="0"/>
              <a:t>Décryptage de l’indemnisation du chômage partiel</a:t>
            </a:r>
          </a:p>
        </p:txBody>
      </p:sp>
      <p:sp>
        <p:nvSpPr>
          <p:cNvPr id="3" name="Espace réservé du contenu 2">
            <a:extLst>
              <a:ext uri="{FF2B5EF4-FFF2-40B4-BE49-F238E27FC236}">
                <a16:creationId xmlns:a16="http://schemas.microsoft.com/office/drawing/2014/main" id="{7C3ABB2B-E84C-4762-8419-85DDB269F481}"/>
              </a:ext>
            </a:extLst>
          </p:cNvPr>
          <p:cNvSpPr>
            <a:spLocks noGrp="1"/>
          </p:cNvSpPr>
          <p:nvPr>
            <p:ph idx="1"/>
          </p:nvPr>
        </p:nvSpPr>
        <p:spPr>
          <a:xfrm>
            <a:off x="253218" y="2011680"/>
            <a:ext cx="11938782" cy="4206240"/>
          </a:xfrm>
        </p:spPr>
        <p:txBody>
          <a:bodyPr>
            <a:noAutofit/>
          </a:bodyPr>
          <a:lstStyle/>
          <a:p>
            <a:pPr>
              <a:buFont typeface="Wingdings" panose="05000000000000000000" pitchFamily="2" charset="2"/>
              <a:buChar char="q"/>
            </a:pPr>
            <a:r>
              <a:rPr lang="fr-FR" sz="2000" dirty="0"/>
              <a:t> </a:t>
            </a:r>
            <a:r>
              <a:rPr lang="fr-FR" sz="2000" b="1" u="sng" dirty="0">
                <a:effectLst>
                  <a:outerShdw blurRad="38100" dist="38100" dir="2700000" algn="tl">
                    <a:srgbClr val="000000">
                      <a:alpha val="43137"/>
                    </a:srgbClr>
                  </a:outerShdw>
                </a:effectLst>
              </a:rPr>
              <a:t>Contingent annuel d'heures indemnisables  </a:t>
            </a:r>
            <a:r>
              <a:rPr lang="fr-FR" sz="2000" dirty="0"/>
              <a:t>: 1 000 heures par salarié et par an (Arrêté du 26-8-2013 art. 1 : JO 6-9 p. 15084)</a:t>
            </a:r>
          </a:p>
          <a:p>
            <a:pPr>
              <a:buFont typeface="Wingdings" panose="05000000000000000000" pitchFamily="2" charset="2"/>
              <a:buChar char="q"/>
            </a:pPr>
            <a:r>
              <a:rPr lang="fr-FR" sz="2000" dirty="0"/>
              <a:t> </a:t>
            </a:r>
            <a:r>
              <a:rPr lang="fr-FR" sz="2000" b="1" u="sng" dirty="0">
                <a:effectLst>
                  <a:outerShdw blurRad="38100" dist="38100" dir="2700000" algn="tl">
                    <a:srgbClr val="000000">
                      <a:alpha val="43137"/>
                    </a:srgbClr>
                  </a:outerShdw>
                </a:effectLst>
              </a:rPr>
              <a:t>Décompte des heures :</a:t>
            </a:r>
          </a:p>
          <a:p>
            <a:pPr>
              <a:buFont typeface="Wingdings" panose="05000000000000000000" pitchFamily="2" charset="2"/>
              <a:buChar char="Ø"/>
            </a:pPr>
            <a:r>
              <a:rPr lang="fr-FR" sz="2000" dirty="0"/>
              <a:t>Soit un salarié qui travaille d'ordinaire 35 heures par semaine et qui, au cours d'une semaine d'activité partielle, ne travaille que 20 heures.</a:t>
            </a:r>
            <a:br>
              <a:rPr lang="fr-FR" sz="2000" dirty="0"/>
            </a:br>
            <a:r>
              <a:rPr lang="fr-FR" sz="2000" dirty="0"/>
              <a:t>Le nombre d'heures indemnisables est : 35 − 20 = 15 heures.</a:t>
            </a:r>
            <a:br>
              <a:rPr lang="fr-FR" sz="2000" dirty="0"/>
            </a:br>
            <a:r>
              <a:rPr lang="fr-FR" sz="2000" dirty="0"/>
              <a:t>Soit un salarié qui travaille d'ordinaire 32 heures par semaine et qui, au cours d'une semaine d'activité partielle, ne travaille que 20 heures.</a:t>
            </a:r>
            <a:br>
              <a:rPr lang="fr-FR" sz="2000" dirty="0"/>
            </a:br>
            <a:r>
              <a:rPr lang="fr-FR" sz="2000" dirty="0"/>
              <a:t>Le nombre d'heures indemnisables est : 32 − 20 = 12 heures.</a:t>
            </a:r>
          </a:p>
          <a:p>
            <a:pPr>
              <a:buFont typeface="Wingdings" panose="05000000000000000000" pitchFamily="2" charset="2"/>
              <a:buChar char="Ø"/>
            </a:pPr>
            <a:r>
              <a:rPr lang="fr-FR" sz="2000" dirty="0"/>
              <a:t>Pour déterminer le nombre d'heures indemnisables au titre de l'activité partielle lorsque la durée du travail du salarié est fixée par forfait en heures ou en jours sur l'année, est prise en compte la durée légale correspondant aux jours de fermeture de l'établissement.</a:t>
            </a:r>
            <a:br>
              <a:rPr lang="fr-FR" sz="2000" dirty="0"/>
            </a:br>
            <a:r>
              <a:rPr lang="fr-FR" sz="2000" dirty="0"/>
              <a:t>Exemple Une journée de fermeture correspond à 7 heures, une demi-journée à 3 heures 30.</a:t>
            </a:r>
            <a:br>
              <a:rPr lang="fr-FR" sz="2000" dirty="0"/>
            </a:br>
            <a:r>
              <a:rPr lang="fr-FR" sz="2000" dirty="0"/>
              <a:t>Si un salarié voit son établissement fermer pour 2,5 jours, le nombre d'heures indemnisables est : 2 × 7 + 3,5 = 17 h 30.</a:t>
            </a:r>
          </a:p>
          <a:p>
            <a:pPr lvl="1">
              <a:buFont typeface="Wingdings" panose="05000000000000000000" pitchFamily="2" charset="2"/>
              <a:buChar char="Ø"/>
            </a:pPr>
            <a:endParaRPr lang="fr-FR" dirty="0"/>
          </a:p>
          <a:p>
            <a:pPr>
              <a:buFont typeface="Wingdings" panose="05000000000000000000" pitchFamily="2" charset="2"/>
              <a:buChar char="q"/>
            </a:pPr>
            <a:endParaRPr lang="fr-FR" sz="2000" dirty="0"/>
          </a:p>
        </p:txBody>
      </p:sp>
    </p:spTree>
    <p:extLst>
      <p:ext uri="{BB962C8B-B14F-4D97-AF65-F5344CB8AC3E}">
        <p14:creationId xmlns:p14="http://schemas.microsoft.com/office/powerpoint/2010/main" val="3956386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2ED207-946D-4B81-A0A8-CA6F69768C3C}"/>
              </a:ext>
            </a:extLst>
          </p:cNvPr>
          <p:cNvSpPr>
            <a:spLocks noGrp="1"/>
          </p:cNvSpPr>
          <p:nvPr>
            <p:ph type="title"/>
          </p:nvPr>
        </p:nvSpPr>
        <p:spPr/>
        <p:txBody>
          <a:bodyPr/>
          <a:lstStyle/>
          <a:p>
            <a:pPr algn="ctr"/>
            <a:r>
              <a:rPr lang="fr-FR" b="1" dirty="0"/>
              <a:t>Décryptage de l’indemnisation du chômage partiel</a:t>
            </a:r>
            <a:endParaRPr lang="fr-FR" dirty="0"/>
          </a:p>
        </p:txBody>
      </p:sp>
      <p:sp>
        <p:nvSpPr>
          <p:cNvPr id="3" name="Espace réservé du contenu 2">
            <a:extLst>
              <a:ext uri="{FF2B5EF4-FFF2-40B4-BE49-F238E27FC236}">
                <a16:creationId xmlns:a16="http://schemas.microsoft.com/office/drawing/2014/main" id="{D06381C3-0F51-40CA-8D2F-87CE776D3EFD}"/>
              </a:ext>
            </a:extLst>
          </p:cNvPr>
          <p:cNvSpPr>
            <a:spLocks noGrp="1"/>
          </p:cNvSpPr>
          <p:nvPr>
            <p:ph idx="1"/>
          </p:nvPr>
        </p:nvSpPr>
        <p:spPr>
          <a:xfrm>
            <a:off x="239151" y="2011680"/>
            <a:ext cx="11788726" cy="4206240"/>
          </a:xfrm>
        </p:spPr>
        <p:txBody>
          <a:bodyPr>
            <a:normAutofit fontScale="92500" lnSpcReduction="10000"/>
          </a:bodyPr>
          <a:lstStyle/>
          <a:p>
            <a:pPr>
              <a:buFont typeface="Wingdings" panose="05000000000000000000" pitchFamily="2" charset="2"/>
              <a:buChar char="q"/>
            </a:pPr>
            <a:r>
              <a:rPr lang="fr-FR" b="1" u="sng" dirty="0">
                <a:effectLst>
                  <a:outerShdw blurRad="38100" dist="38100" dir="2700000" algn="tl">
                    <a:srgbClr val="000000">
                      <a:alpha val="43137"/>
                    </a:srgbClr>
                  </a:outerShdw>
                </a:effectLst>
              </a:rPr>
              <a:t>Montant de l’indemnité versée au Salarié :</a:t>
            </a:r>
          </a:p>
          <a:p>
            <a:pPr>
              <a:buFont typeface="Wingdings" panose="05000000000000000000" pitchFamily="2" charset="2"/>
              <a:buChar char="Ø"/>
            </a:pPr>
            <a:r>
              <a:rPr lang="fr-FR" dirty="0"/>
              <a:t>Le salarié placé en activité partielle reçoit une indemnité horaire, correspondant à 70% de sa rémunération brute servant d'assiette de l'indemnité de congés payés telle que prévue au </a:t>
            </a:r>
            <a:r>
              <a:rPr lang="fr-FR" dirty="0">
                <a:hlinkClick r:id="rId2">
                  <a:extLst>
                    <a:ext uri="{A12FA001-AC4F-418D-AE19-62706E023703}">
                      <ahyp:hlinkClr xmlns:ahyp="http://schemas.microsoft.com/office/drawing/2018/hyperlinkcolor" val="tx"/>
                    </a:ext>
                  </a:extLst>
                </a:hlinkClick>
              </a:rPr>
              <a:t>II de l'article L 3141-22 du Code du travail</a:t>
            </a:r>
            <a:r>
              <a:rPr lang="fr-FR" dirty="0"/>
              <a:t>, ramenée à un montant horaire sur la base de la durée légale du travail applicable dans l'entreprise ou, lorsqu'elle est inférieure, la durée collective du travail ou la durée stipulée au contrat de travail.</a:t>
            </a:r>
          </a:p>
          <a:p>
            <a:pPr>
              <a:buFont typeface="Wingdings" panose="05000000000000000000" pitchFamily="2" charset="2"/>
              <a:buChar char="Ø"/>
            </a:pPr>
            <a:r>
              <a:rPr lang="fr-FR" dirty="0"/>
              <a:t>Par exemple, soit un salarié, dont l'horaire de travail habituel est de 35 h hebdomadaire, qui est placé en activité partielle à compter du 16 mars 2020. Le mois précédent, il a perçu une rémunération brute de 1 900 €. Le taux horaire de l'indemnité d'activité partielle due au salarié est de : 1 900/151,67 × 70 % = 12,53 × 70 % = 8,77 €.</a:t>
            </a:r>
          </a:p>
          <a:p>
            <a:pPr>
              <a:buFont typeface="Wingdings" panose="05000000000000000000" pitchFamily="2" charset="2"/>
              <a:buChar char="Ø"/>
            </a:pPr>
            <a:r>
              <a:rPr lang="fr-FR" dirty="0"/>
              <a:t>Les conventions collectives ou accords d’entreprises peuvent prévoir des modalités spécifiques d’indemnisation (Vous pouvez contacter AVOCAGIR pour avoir des précisions)</a:t>
            </a:r>
          </a:p>
          <a:p>
            <a:pPr>
              <a:buFont typeface="Wingdings" panose="05000000000000000000" pitchFamily="2" charset="2"/>
              <a:buChar char="q"/>
            </a:pPr>
            <a:r>
              <a:rPr lang="fr-FR" b="1" u="sng" dirty="0">
                <a:effectLst>
                  <a:outerShdw blurRad="38100" dist="38100" dir="2700000" algn="tl">
                    <a:srgbClr val="000000">
                      <a:alpha val="43137"/>
                    </a:srgbClr>
                  </a:outerShdw>
                </a:effectLst>
              </a:rPr>
              <a:t>Pour les salariés en contrat d'apprentissage ou de professionnalisation</a:t>
            </a:r>
            <a:r>
              <a:rPr lang="fr-FR" dirty="0"/>
              <a:t>, l'allocation d'activité partielle ne peut pas être supérieure au montant de l'indemnité horaire due par l'employeur</a:t>
            </a:r>
          </a:p>
          <a:p>
            <a:endParaRPr lang="fr-FR" dirty="0"/>
          </a:p>
        </p:txBody>
      </p:sp>
    </p:spTree>
    <p:extLst>
      <p:ext uri="{BB962C8B-B14F-4D97-AF65-F5344CB8AC3E}">
        <p14:creationId xmlns:p14="http://schemas.microsoft.com/office/powerpoint/2010/main" val="3733839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1AEE8-3152-4EC1-A043-18A670822238}"/>
              </a:ext>
            </a:extLst>
          </p:cNvPr>
          <p:cNvSpPr>
            <a:spLocks noGrp="1"/>
          </p:cNvSpPr>
          <p:nvPr>
            <p:ph type="title"/>
          </p:nvPr>
        </p:nvSpPr>
        <p:spPr/>
        <p:txBody>
          <a:bodyPr/>
          <a:lstStyle/>
          <a:p>
            <a:pPr algn="ctr"/>
            <a:r>
              <a:rPr lang="fr-FR" dirty="0"/>
              <a:t>Questions diverses (1)</a:t>
            </a:r>
          </a:p>
        </p:txBody>
      </p:sp>
      <p:sp>
        <p:nvSpPr>
          <p:cNvPr id="3" name="Espace réservé du contenu 2">
            <a:extLst>
              <a:ext uri="{FF2B5EF4-FFF2-40B4-BE49-F238E27FC236}">
                <a16:creationId xmlns:a16="http://schemas.microsoft.com/office/drawing/2014/main" id="{2F960656-6323-438F-9F83-0D8F048CD0D2}"/>
              </a:ext>
            </a:extLst>
          </p:cNvPr>
          <p:cNvSpPr>
            <a:spLocks noGrp="1"/>
          </p:cNvSpPr>
          <p:nvPr>
            <p:ph idx="1"/>
          </p:nvPr>
        </p:nvSpPr>
        <p:spPr>
          <a:xfrm>
            <a:off x="626806" y="2011680"/>
            <a:ext cx="10903343" cy="4448114"/>
          </a:xfrm>
        </p:spPr>
        <p:txBody>
          <a:bodyPr>
            <a:normAutofit/>
          </a:bodyPr>
          <a:lstStyle/>
          <a:p>
            <a:r>
              <a:rPr lang="fr-FR" b="1" u="sng" dirty="0"/>
              <a:t>Stagiaires </a:t>
            </a:r>
          </a:p>
          <a:p>
            <a:pPr algn="just"/>
            <a:r>
              <a:rPr lang="fr-FR" dirty="0"/>
              <a:t>A ce jour, en l’absence de préconisations claires en ce sens, si le stagiaire est en milieu professionnel nécessaire à sa formation dans un établissement qui ne peut plus le recevoir (exemple : chômage partiel ) son contrat de stage doit, à notre sens, être suspendu. </a:t>
            </a:r>
          </a:p>
          <a:p>
            <a:pPr algn="just"/>
            <a:r>
              <a:rPr lang="fr-FR" dirty="0"/>
              <a:t>Suspension également de sa rétribution pour cas de force majeure. </a:t>
            </a:r>
          </a:p>
          <a:p>
            <a:pPr algn="just"/>
            <a:r>
              <a:rPr lang="fr-FR" dirty="0"/>
              <a:t>Si le stagiaire peut effectuer ses missions en télétravail et que son travail est nécessaire à l’établissement, il faut favoriser ce dispositif. </a:t>
            </a:r>
          </a:p>
          <a:p>
            <a:pPr algn="just"/>
            <a:endParaRPr lang="fr-FR" dirty="0"/>
          </a:p>
          <a:p>
            <a:pPr marL="0" indent="0" algn="just">
              <a:buNone/>
            </a:pPr>
            <a:endParaRPr lang="fr-FR" dirty="0"/>
          </a:p>
          <a:p>
            <a:endParaRPr lang="fr-FR" dirty="0"/>
          </a:p>
          <a:p>
            <a:endParaRPr lang="fr-FR" dirty="0"/>
          </a:p>
        </p:txBody>
      </p:sp>
    </p:spTree>
    <p:extLst>
      <p:ext uri="{BB962C8B-B14F-4D97-AF65-F5344CB8AC3E}">
        <p14:creationId xmlns:p14="http://schemas.microsoft.com/office/powerpoint/2010/main" val="2012031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703277-BD40-4C99-91C5-4BDE5DB2B8D6}"/>
              </a:ext>
            </a:extLst>
          </p:cNvPr>
          <p:cNvSpPr>
            <a:spLocks noGrp="1"/>
          </p:cNvSpPr>
          <p:nvPr>
            <p:ph type="title"/>
          </p:nvPr>
        </p:nvSpPr>
        <p:spPr/>
        <p:txBody>
          <a:bodyPr/>
          <a:lstStyle/>
          <a:p>
            <a:pPr algn="ctr"/>
            <a:r>
              <a:rPr lang="fr-FR" dirty="0"/>
              <a:t>Questions diverses (2)</a:t>
            </a:r>
          </a:p>
        </p:txBody>
      </p:sp>
      <p:sp>
        <p:nvSpPr>
          <p:cNvPr id="3" name="Espace réservé du contenu 2">
            <a:extLst>
              <a:ext uri="{FF2B5EF4-FFF2-40B4-BE49-F238E27FC236}">
                <a16:creationId xmlns:a16="http://schemas.microsoft.com/office/drawing/2014/main" id="{990FE8A7-AEE8-46FD-8FBD-9D7DAA83AEF8}"/>
              </a:ext>
            </a:extLst>
          </p:cNvPr>
          <p:cNvSpPr>
            <a:spLocks noGrp="1"/>
          </p:cNvSpPr>
          <p:nvPr>
            <p:ph idx="1"/>
          </p:nvPr>
        </p:nvSpPr>
        <p:spPr>
          <a:xfrm>
            <a:off x="583474" y="2011680"/>
            <a:ext cx="11077303" cy="4206240"/>
          </a:xfrm>
        </p:spPr>
        <p:txBody>
          <a:bodyPr>
            <a:normAutofit lnSpcReduction="10000"/>
          </a:bodyPr>
          <a:lstStyle/>
          <a:p>
            <a:pPr algn="just"/>
            <a:r>
              <a:rPr lang="fr-FR" b="1" u="sng" dirty="0"/>
              <a:t>Période d’essai </a:t>
            </a:r>
            <a:r>
              <a:rPr lang="fr-FR" dirty="0"/>
              <a:t>: Les salariés doivent être placés en télétravail ou en activité partielle. Si activité partielle, la suspension du contrat de travail va reporter d’autant la période d’essai en cours. Il n’est pas possible de rompre le contrat de travail en raison de la situation (ce n’est pas un motif valable et la rupture sera considéré comme étant abusive).</a:t>
            </a:r>
          </a:p>
          <a:p>
            <a:pPr algn="just"/>
            <a:endParaRPr lang="fr-FR" dirty="0"/>
          </a:p>
          <a:p>
            <a:pPr algn="just"/>
            <a:r>
              <a:rPr lang="fr-FR" b="1" u="sng" dirty="0"/>
              <a:t>Procédure de licenciement en cours </a:t>
            </a:r>
            <a:r>
              <a:rPr lang="fr-FR" dirty="0"/>
              <a:t>: lorsque les entretiens préalables ont en lieu avant la suspension du contrat de travail, la procédure de licenciement peut, à notre sens, suivre son cours.</a:t>
            </a:r>
          </a:p>
          <a:p>
            <a:pPr algn="just"/>
            <a:r>
              <a:rPr lang="fr-FR" dirty="0"/>
              <a:t>Si les entretiens préalables n’ont pas eu lieu, ces derniers doivent, à notre sens, être décalés pour force majeure, jusqu’à nouvel ordre, mais les délais de prescription devraient être suspendus en raison de la force majeure.  une étude au cas par cas doit être réalisé par notre Cabinet</a:t>
            </a:r>
          </a:p>
          <a:p>
            <a:endParaRPr lang="fr-FR" dirty="0"/>
          </a:p>
        </p:txBody>
      </p:sp>
    </p:spTree>
    <p:extLst>
      <p:ext uri="{BB962C8B-B14F-4D97-AF65-F5344CB8AC3E}">
        <p14:creationId xmlns:p14="http://schemas.microsoft.com/office/powerpoint/2010/main" val="3808657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02F26A-1314-4615-8D19-F31C82ABD2AA}"/>
              </a:ext>
            </a:extLst>
          </p:cNvPr>
          <p:cNvSpPr>
            <a:spLocks noGrp="1"/>
          </p:cNvSpPr>
          <p:nvPr>
            <p:ph type="title"/>
          </p:nvPr>
        </p:nvSpPr>
        <p:spPr/>
        <p:txBody>
          <a:bodyPr/>
          <a:lstStyle/>
          <a:p>
            <a:pPr algn="ctr"/>
            <a:r>
              <a:rPr lang="fr-FR" dirty="0"/>
              <a:t>Travail de nuit ET ROULEMENT DES EQUIPES</a:t>
            </a:r>
          </a:p>
        </p:txBody>
      </p:sp>
      <p:sp>
        <p:nvSpPr>
          <p:cNvPr id="3" name="Espace réservé du contenu 2">
            <a:extLst>
              <a:ext uri="{FF2B5EF4-FFF2-40B4-BE49-F238E27FC236}">
                <a16:creationId xmlns:a16="http://schemas.microsoft.com/office/drawing/2014/main" id="{06D0C647-A93A-4E68-9952-540C9C1373D1}"/>
              </a:ext>
            </a:extLst>
          </p:cNvPr>
          <p:cNvSpPr>
            <a:spLocks noGrp="1"/>
          </p:cNvSpPr>
          <p:nvPr>
            <p:ph idx="1"/>
          </p:nvPr>
        </p:nvSpPr>
        <p:spPr>
          <a:xfrm>
            <a:off x="663388" y="2011680"/>
            <a:ext cx="10901083" cy="4206240"/>
          </a:xfrm>
        </p:spPr>
        <p:txBody>
          <a:bodyPr>
            <a:normAutofit fontScale="92500" lnSpcReduction="20000"/>
          </a:bodyPr>
          <a:lstStyle/>
          <a:p>
            <a:pPr algn="just"/>
            <a:r>
              <a:rPr lang="fr-FR" dirty="0"/>
              <a:t>La baisse temporaire de l’activité prend deux formes :</a:t>
            </a:r>
          </a:p>
          <a:p>
            <a:pPr lvl="2" algn="just"/>
            <a:r>
              <a:rPr lang="fr-FR" dirty="0"/>
              <a:t>Une réduction du temps de travail en-dessous de la durée légale ;</a:t>
            </a:r>
          </a:p>
          <a:p>
            <a:pPr lvl="2" algn="just"/>
            <a:r>
              <a:rPr lang="fr-FR" dirty="0"/>
              <a:t>Une fermeture temporaire de tout ou partie de l’établissement. </a:t>
            </a:r>
          </a:p>
          <a:p>
            <a:pPr lvl="2" algn="just"/>
            <a:endParaRPr lang="fr-FR" dirty="0"/>
          </a:p>
          <a:p>
            <a:pPr marL="182880" lvl="2" algn="just">
              <a:spcBef>
                <a:spcPts val="1200"/>
              </a:spcBef>
              <a:spcAft>
                <a:spcPts val="200"/>
              </a:spcAft>
            </a:pPr>
            <a:r>
              <a:rPr lang="fr-FR" sz="2200" dirty="0"/>
              <a:t>En cas de réduction de l’horaire de travail, les salariés peuvent être placés en position d’activité partielle individuellement et alternativement afin de pouvoir autoriser la mise en place d’un système de roulement par unité de production. </a:t>
            </a:r>
          </a:p>
          <a:p>
            <a:pPr marL="182880" lvl="2" algn="just">
              <a:spcBef>
                <a:spcPts val="1200"/>
              </a:spcBef>
              <a:spcAft>
                <a:spcPts val="200"/>
              </a:spcAft>
            </a:pPr>
            <a:r>
              <a:rPr lang="fr-FR" sz="2200" dirty="0"/>
              <a:t>Dans ce cadre-là, et afin de permettre la pérennité de l’unité de production, il semble possible d’affecter les salariés à un travail de nuit alors qu’ils étaient préalablement affectés à un travail de jour. </a:t>
            </a:r>
          </a:p>
          <a:p>
            <a:pPr marL="182880" lvl="2" algn="just">
              <a:spcBef>
                <a:spcPts val="1200"/>
              </a:spcBef>
              <a:spcAft>
                <a:spcPts val="200"/>
              </a:spcAft>
            </a:pPr>
            <a:r>
              <a:rPr lang="fr-FR" sz="2200" dirty="0"/>
              <a:t>Toutefois, cela suppose d’obtenir leur accord. A notre sens, la force majeure ne pourrait pas justifier un passage au travail de nuit sans obtenir l’accord du salarié. </a:t>
            </a:r>
          </a:p>
          <a:p>
            <a:pPr marL="182880" lvl="2" algn="just">
              <a:spcBef>
                <a:spcPts val="1200"/>
              </a:spcBef>
              <a:spcAft>
                <a:spcPts val="200"/>
              </a:spcAft>
            </a:pPr>
            <a:r>
              <a:rPr lang="fr-FR" sz="2200" dirty="0"/>
              <a:t>Cela permettra d’organiser un système de roulement, compatible avec la mise en place de l’activité partielle. </a:t>
            </a:r>
          </a:p>
        </p:txBody>
      </p:sp>
    </p:spTree>
    <p:extLst>
      <p:ext uri="{BB962C8B-B14F-4D97-AF65-F5344CB8AC3E}">
        <p14:creationId xmlns:p14="http://schemas.microsoft.com/office/powerpoint/2010/main" val="3774772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TM03090430[[fn=À bandes]]</Template>
  <TotalTime>657</TotalTime>
  <Words>1171</Words>
  <Application>Microsoft Office PowerPoint</Application>
  <PresentationFormat>Grand écran</PresentationFormat>
  <Paragraphs>49</Paragraphs>
  <Slides>8</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Calibri</vt:lpstr>
      <vt:lpstr>Corbel</vt:lpstr>
      <vt:lpstr>Wingdings</vt:lpstr>
      <vt:lpstr>À bandes</vt:lpstr>
      <vt:lpstr>VOUS ACCOMPAGNE DANS LA GESTION DU COVID 19</vt:lpstr>
      <vt:lpstr>Indemnisation de l’ACTIVITE PARTIELLE</vt:lpstr>
      <vt:lpstr>OBLIGATION DE GARANTIR UNE REMUNERATION MENSUELLE MINIMALE</vt:lpstr>
      <vt:lpstr>Décryptage de l’indemnisation du chômage partiel</vt:lpstr>
      <vt:lpstr>Décryptage de l’indemnisation du chômage partiel</vt:lpstr>
      <vt:lpstr>Questions diverses (1)</vt:lpstr>
      <vt:lpstr>Questions diverses (2)</vt:lpstr>
      <vt:lpstr>Travail de nuit ET ROULEMENT DES EQUIPES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MÉMOIRE TECHNIQUE</dc:title>
  <dc:creator>Marie-Cécile DAUNIS</dc:creator>
  <cp:lastModifiedBy>MARIE DAUNIS</cp:lastModifiedBy>
  <cp:revision>65</cp:revision>
  <cp:lastPrinted>2020-03-13T09:13:15Z</cp:lastPrinted>
  <dcterms:created xsi:type="dcterms:W3CDTF">2020-03-12T09:27:49Z</dcterms:created>
  <dcterms:modified xsi:type="dcterms:W3CDTF">2020-03-16T14:59:32Z</dcterms:modified>
</cp:coreProperties>
</file>