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7"/>
  </p:notesMasterIdLst>
  <p:sldIdLst>
    <p:sldId id="256" r:id="rId2"/>
    <p:sldId id="268" r:id="rId3"/>
    <p:sldId id="269" r:id="rId4"/>
    <p:sldId id="270" r:id="rId5"/>
    <p:sldId id="271" r:id="rId6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A41B50C2-421D-4343-A417-6F1D5EC18463}">
          <p14:sldIdLst>
            <p14:sldId id="256"/>
          </p14:sldIdLst>
        </p14:section>
        <p14:section name="Section sans titre" id="{87FBBACB-B21B-45DF-8FAC-CD8326B69030}">
          <p14:sldIdLst>
            <p14:sldId id="268"/>
            <p14:sldId id="269"/>
            <p14:sldId id="270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74" autoAdjust="0"/>
  </p:normalViewPr>
  <p:slideViewPr>
    <p:cSldViewPr snapToGrid="0">
      <p:cViewPr varScale="1">
        <p:scale>
          <a:sx n="68" d="100"/>
          <a:sy n="68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401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9A809-CEAE-4EB2-99A6-819C617C39B0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DE03A-E0E4-4E0D-9CAB-04DACA0CC8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4691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5BF9-D8B6-41DE-ADB2-4061F07A0CAF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F014-E799-463E-91C8-65B4064215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244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5BF9-D8B6-41DE-ADB2-4061F07A0CAF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F014-E799-463E-91C8-65B4064215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758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E9C05BF9-D8B6-41DE-ADB2-4061F07A0CAF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3940F014-E799-463E-91C8-65B4064215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468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5BF9-D8B6-41DE-ADB2-4061F07A0CAF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F014-E799-463E-91C8-65B4064215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3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C05BF9-D8B6-41DE-ADB2-4061F07A0CAF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40F014-E799-463E-91C8-65B4064215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3607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5BF9-D8B6-41DE-ADB2-4061F07A0CAF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F014-E799-463E-91C8-65B4064215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0640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5BF9-D8B6-41DE-ADB2-4061F07A0CAF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F014-E799-463E-91C8-65B4064215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628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5BF9-D8B6-41DE-ADB2-4061F07A0CAF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F014-E799-463E-91C8-65B4064215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869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5BF9-D8B6-41DE-ADB2-4061F07A0CAF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F014-E799-463E-91C8-65B4064215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2032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5BF9-D8B6-41DE-ADB2-4061F07A0CAF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F014-E799-463E-91C8-65B4064215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937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5BF9-D8B6-41DE-ADB2-4061F07A0CAF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F014-E799-463E-91C8-65B4064215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180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E9C05BF9-D8B6-41DE-ADB2-4061F07A0CAF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3940F014-E799-463E-91C8-65B4064215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70066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9B70C2-1414-4E71-9681-4D888C72BD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8425" y="5199797"/>
            <a:ext cx="9435152" cy="789673"/>
          </a:xfrm>
        </p:spPr>
        <p:txBody>
          <a:bodyPr anchor="ctr">
            <a:normAutofit fontScale="90000"/>
          </a:bodyPr>
          <a:lstStyle/>
          <a:p>
            <a:r>
              <a:rPr lang="fr-FR" sz="4000" dirty="0">
                <a:solidFill>
                  <a:schemeClr val="tx1"/>
                </a:solidFill>
              </a:rPr>
              <a:t>VOUS ACCOMPAGNE DANS LA GESTION DU COVID 19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44F5CA-A0E8-43F3-94D1-247029CF41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86" y="6231060"/>
            <a:ext cx="8673427" cy="405405"/>
          </a:xfrm>
        </p:spPr>
        <p:txBody>
          <a:bodyPr>
            <a:noAutofit/>
          </a:bodyPr>
          <a:lstStyle/>
          <a:p>
            <a:r>
              <a:rPr lang="fr-F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FAIRE EN CAS DE SALARIÉ INFECTÉ ?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EAADA27-191E-4036-B4BD-AFC66DB449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069" y="626940"/>
            <a:ext cx="10734856" cy="3864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303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94EEE1-9A3A-442E-B475-0909B7DA7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 </a:t>
            </a:r>
            <a:br>
              <a:rPr lang="fr-FR" dirty="0"/>
            </a:br>
            <a:r>
              <a:rPr lang="fr-FR" b="1" dirty="0"/>
              <a:t>Que faire en cas de Coronavirus confirmé dans l’entreprise ?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9DACBC-5DE3-4767-94A9-F061DE25C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151" y="2096086"/>
            <a:ext cx="11591778" cy="4600136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fr-FR" sz="19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Symptômes déclarés lors du temps de travail: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l’employeur doit isoler le salarié contaminé et contacter le 15.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fr-FR" sz="1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est recommandé également de faire quitter les lieux de travail aux autres salariés dans le but de préserver leur santé et celui du cas avéré.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fr-FR" sz="1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sz="19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Confirmation d’un cas de Coronavirus dans l’entreprise </a:t>
            </a:r>
            <a:r>
              <a:rPr lang="fr-F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informer les salariés et le CSE de la contamination sans mentionner le nom du salarié.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nettoyer les locaux en mettant en œuvre les règles de sécurité pour les agents de nettoyage.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Mettre en place les règles relatives aux salariés en contact avec une personne infectée (télétravail, port des masques…).</a:t>
            </a:r>
            <a:endParaRPr lang="fr-FR" sz="1900" dirty="0"/>
          </a:p>
          <a:p>
            <a:endParaRPr lang="fr-FR" sz="1900" dirty="0"/>
          </a:p>
          <a:p>
            <a:endParaRPr lang="fr-FR" sz="1900" dirty="0"/>
          </a:p>
          <a:p>
            <a:endParaRPr lang="fr-FR" sz="1900" dirty="0"/>
          </a:p>
        </p:txBody>
      </p:sp>
    </p:spTree>
    <p:extLst>
      <p:ext uri="{BB962C8B-B14F-4D97-AF65-F5344CB8AC3E}">
        <p14:creationId xmlns:p14="http://schemas.microsoft.com/office/powerpoint/2010/main" val="716062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E1C882-AC6C-44E0-94F7-74774BB4A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b="1" dirty="0"/>
            </a:br>
            <a:r>
              <a:rPr lang="fr-FR" b="1" dirty="0"/>
              <a:t>Que faire en cas de Coronavirus confirmé dans l’entreprise ?</a:t>
            </a:r>
            <a:br>
              <a:rPr lang="fr-FR" b="1" dirty="0"/>
            </a:br>
            <a:r>
              <a:rPr lang="fr-FR" b="1" dirty="0"/>
              <a:t>Règles de nettoyage des locaux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FB7B55-589B-4BDF-AA06-09DBD17DF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11680"/>
            <a:ext cx="11690252" cy="484632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fr-FR" sz="1900" b="1" u="sng" dirty="0"/>
              <a:t>nettoyer les locaux en mettant en œuvre les règles de sécurité pour les agents de nettoyage : cette obligation doit être scrupuleusement respectée avec établissement au préalable  d’un plan détaillé de désinfection </a:t>
            </a:r>
            <a:r>
              <a:rPr lang="fr-FR" sz="1900" dirty="0"/>
              <a:t>: </a:t>
            </a:r>
            <a:endParaRPr lang="fr-FR" sz="1400" dirty="0"/>
          </a:p>
          <a:p>
            <a:pPr algn="just">
              <a:buFont typeface="Wingdings" panose="05000000000000000000" pitchFamily="2" charset="2"/>
              <a:buChar char="q"/>
            </a:pPr>
            <a:endParaRPr lang="fr-FR" sz="1600" dirty="0"/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fr-FR" sz="1900" dirty="0"/>
              <a:t>équipement des personnes en charge du nettoyage des sols et surfaces avec port d’une blouse à usage unique et gants de ménage (le port d’un masque de protection respiratoire n’est pas nécessaire du fait de l’absence d’aérosolisation par les sols et surfaces) ; </a:t>
            </a:r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fr-FR" sz="1900" dirty="0"/>
              <a:t> entretien des sols, privilégier une stratégie de lavage-désinfection humide de sorte que : </a:t>
            </a:r>
          </a:p>
          <a:p>
            <a:pPr lvl="4" algn="just">
              <a:buFont typeface="Wingdings" panose="05000000000000000000" pitchFamily="2" charset="2"/>
              <a:buChar char="§"/>
            </a:pPr>
            <a:r>
              <a:rPr lang="fr-FR" sz="1900" dirty="0"/>
              <a:t> les sols et surfaces soient nettoyés avec un bandeau de lavage à usage unique imprégné d’un produit détergent ;</a:t>
            </a:r>
          </a:p>
          <a:p>
            <a:pPr lvl="4" algn="just">
              <a:buFont typeface="Wingdings" panose="05000000000000000000" pitchFamily="2" charset="2"/>
              <a:buChar char="§"/>
            </a:pPr>
            <a:r>
              <a:rPr lang="fr-FR" sz="1900" dirty="0"/>
              <a:t>les sols et surfaces soient ensuite rincés à l’eau du réseau d’eau potable avec un autre bandeau de lavage à  usage unique ; </a:t>
            </a:r>
          </a:p>
          <a:p>
            <a:pPr lvl="4" algn="just">
              <a:buFont typeface="Wingdings" panose="05000000000000000000" pitchFamily="2" charset="2"/>
              <a:buChar char="§"/>
            </a:pPr>
            <a:r>
              <a:rPr lang="fr-FR" sz="1900" dirty="0"/>
              <a:t> un temps de séchage suffisant de ces sols et surfaces soit laissé ;</a:t>
            </a:r>
          </a:p>
          <a:p>
            <a:pPr lvl="4" algn="just">
              <a:buFont typeface="Wingdings" panose="05000000000000000000" pitchFamily="2" charset="2"/>
              <a:buChar char="§"/>
            </a:pPr>
            <a:r>
              <a:rPr lang="fr-FR" sz="1900" dirty="0"/>
              <a:t>les sols et surfaces doivent être désinfectés avec de l’eau de javel diluée avec un bandeau de lavage à usage unique différent des deux précédents. 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fr-FR" sz="1900" dirty="0"/>
              <a:t> les déchets produits par la personne contaminée suivent la filière d’élimination classique. </a:t>
            </a:r>
            <a:endParaRPr lang="fr-FR" sz="1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fr-FR" sz="1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sz="1900" dirty="0"/>
          </a:p>
        </p:txBody>
      </p:sp>
    </p:spTree>
    <p:extLst>
      <p:ext uri="{BB962C8B-B14F-4D97-AF65-F5344CB8AC3E}">
        <p14:creationId xmlns:p14="http://schemas.microsoft.com/office/powerpoint/2010/main" val="885652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C90793-9E6A-4961-A5BA-AF67EEA99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Que faire en cas de Coronavirus confirmé dans l’entreprise ?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C67009-30DD-4680-95EE-951C94D82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4" y="2011680"/>
            <a:ext cx="11844997" cy="420624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Mettre en place les règles relatives aux salariés en contact avec une personne infectée :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Soit l’organisation du travail mise en place respectait les « distances de sécurité » entre les postes de travail, avec respect des  gestes barrières. Dans cette hypothèse, les autres salariés en poste avec la personne infectée peuvent continuer à travailler et leur  droit de retrait ne semble pas légitime,</a:t>
            </a:r>
          </a:p>
          <a:p>
            <a:pPr marL="228600" lvl="1" indent="0" algn="just">
              <a:buNone/>
            </a:pP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Soit l’organisation du travail mise en place et la nature des fonctions exercées, rend difficile le contrôle du respect des « distances de sécurité » entre les postes de travail,  malgré le respect des gestes barrière. Dans cette hypothèse, les salariés ayant été en poste avec la personne infectée doivent être invités à rester à leur domicile pendant 14 jours (période de confinement reconnue par les autorités sanitaires).</a:t>
            </a:r>
          </a:p>
          <a:p>
            <a:pPr marL="228600" lvl="1" indent="0" algn="just">
              <a:buNone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A  l’issue de ce délai, la reprise de poste sera étudiée.</a:t>
            </a:r>
          </a:p>
          <a:p>
            <a:pPr marL="228600" lvl="1" indent="0" algn="just">
              <a:buNone/>
            </a:pP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6639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25DF96-2E32-4EFE-AC0B-87FC95319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MODELE DE COURRIER D’INFORMATION</a:t>
            </a:r>
            <a:br>
              <a:rPr lang="fr-FR" dirty="0"/>
            </a:br>
            <a:r>
              <a:rPr lang="fr-FR" dirty="0"/>
              <a:t>à ADAPTER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017720-CD9D-4394-B1A4-33060BF8B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2" y="1792935"/>
            <a:ext cx="11830929" cy="49485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600" dirty="0"/>
              <a:t>Madame, Monsieur,</a:t>
            </a:r>
          </a:p>
          <a:p>
            <a:pPr marL="0" indent="0">
              <a:buNone/>
            </a:pPr>
            <a:r>
              <a:rPr lang="fr-FR" sz="1600" dirty="0"/>
              <a:t>Un cas avéré de Covid-19 a été diagnostiqué au sein de l’établissement X.</a:t>
            </a:r>
          </a:p>
          <a:p>
            <a:pPr marL="0" indent="0">
              <a:buNone/>
            </a:pPr>
            <a:r>
              <a:rPr lang="fr-FR" sz="1600" dirty="0"/>
              <a:t>Dans ces conditions, nous vous demandons de :</a:t>
            </a:r>
          </a:p>
          <a:p>
            <a:pPr>
              <a:buFontTx/>
              <a:buChar char="-"/>
            </a:pPr>
            <a:r>
              <a:rPr lang="fr-FR" sz="1600" dirty="0"/>
              <a:t>Rester confiné pendant un délai de 14 jours,</a:t>
            </a:r>
          </a:p>
          <a:p>
            <a:pPr>
              <a:buFontTx/>
              <a:buChar char="-"/>
            </a:pPr>
            <a:r>
              <a:rPr lang="fr-FR" sz="1600" dirty="0"/>
              <a:t>Respecter impérativement les mesures barrières,</a:t>
            </a:r>
          </a:p>
          <a:p>
            <a:pPr>
              <a:buFontTx/>
              <a:buChar char="-"/>
            </a:pPr>
            <a:r>
              <a:rPr lang="fr-FR" sz="1600" dirty="0"/>
              <a:t>Porter un masque (sur prescription médicale).</a:t>
            </a:r>
          </a:p>
          <a:p>
            <a:pPr marL="0" indent="0">
              <a:buNone/>
            </a:pPr>
            <a:r>
              <a:rPr lang="fr-FR" sz="1600" dirty="0"/>
              <a:t>En cas de signes d'infection respiratoire (fièvre ou sensation de fièvre, toux, difficultés respiratoires) : </a:t>
            </a:r>
          </a:p>
          <a:p>
            <a:pPr>
              <a:buFontTx/>
              <a:buChar char="-"/>
            </a:pPr>
            <a:r>
              <a:rPr lang="fr-FR" sz="1600" dirty="0"/>
              <a:t>Appeler votre médecin traitant,</a:t>
            </a:r>
          </a:p>
          <a:p>
            <a:pPr>
              <a:buFontTx/>
              <a:buChar char="-"/>
            </a:pPr>
            <a:r>
              <a:rPr lang="fr-FR" sz="1600" dirty="0"/>
              <a:t>Si les symptômes s’aggravent avec des difficultés respiratoires et signes d’étouffement, appeler le </a:t>
            </a:r>
            <a:r>
              <a:rPr lang="fr-FR" sz="1600" b="1" dirty="0"/>
              <a:t>SAMU- Centre 15,</a:t>
            </a:r>
            <a:endParaRPr lang="fr-FR" sz="1600" dirty="0"/>
          </a:p>
          <a:p>
            <a:pPr>
              <a:buFontTx/>
              <a:buChar char="-"/>
            </a:pPr>
            <a:r>
              <a:rPr lang="fr-FR" sz="1600" dirty="0"/>
              <a:t>Un numéro vert national répond à vos questions sur le Coronavirus COVID-19 24h/24 et 7j/7 : </a:t>
            </a:r>
            <a:r>
              <a:rPr lang="fr-FR" sz="1600" b="1" dirty="0"/>
              <a:t>0 800 130 000.</a:t>
            </a:r>
          </a:p>
          <a:p>
            <a:pPr marL="0" indent="0">
              <a:buNone/>
            </a:pPr>
            <a:r>
              <a:rPr lang="fr-FR" sz="1600" dirty="0"/>
              <a:t>Attention, cette plateforme téléphonique n'est pas habilitée à dispenser des conseils médicaux.</a:t>
            </a:r>
          </a:p>
          <a:p>
            <a:pPr marL="0" indent="0">
              <a:buNone/>
            </a:pPr>
            <a:r>
              <a:rPr lang="fr-FR" sz="1600" dirty="0"/>
              <a:t>A l’issue de ce délai de 14 jours, nous vous demandons de prendre contact avec le service Ressources Humaines, pour envisager les conditions de votre reprise.</a:t>
            </a:r>
          </a:p>
          <a:p>
            <a:endParaRPr lang="fr-FR" sz="1600" dirty="0"/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5679167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À bandes">
  <a:themeElements>
    <a:clrScheme name="À bandes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À bande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À bande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TM03090430[[fn=À bandes]]</Template>
  <TotalTime>468</TotalTime>
  <Words>679</Words>
  <Application>Microsoft Office PowerPoint</Application>
  <PresentationFormat>Grand écran</PresentationFormat>
  <Paragraphs>44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Calibri</vt:lpstr>
      <vt:lpstr>Corbel</vt:lpstr>
      <vt:lpstr>Wingdings</vt:lpstr>
      <vt:lpstr>À bandes</vt:lpstr>
      <vt:lpstr>VOUS ACCOMPAGNE DANS LA GESTION DU COVID 19</vt:lpstr>
      <vt:lpstr>  Que faire en cas de Coronavirus confirmé dans l’entreprise ? </vt:lpstr>
      <vt:lpstr> Que faire en cas de Coronavirus confirmé dans l’entreprise ? Règles de nettoyage des locaux </vt:lpstr>
      <vt:lpstr>Que faire en cas de Coronavirus confirmé dans l’entreprise ? </vt:lpstr>
      <vt:lpstr>MODELE DE COURRIER D’INFORMATION à ADAPTER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MÉMOIRE TECHNIQUE</dc:title>
  <dc:creator>Marie-Cécile DAUNIS</dc:creator>
  <cp:lastModifiedBy>MARIE DAUNIS</cp:lastModifiedBy>
  <cp:revision>57</cp:revision>
  <cp:lastPrinted>2020-03-13T09:13:15Z</cp:lastPrinted>
  <dcterms:created xsi:type="dcterms:W3CDTF">2020-03-12T09:27:49Z</dcterms:created>
  <dcterms:modified xsi:type="dcterms:W3CDTF">2020-03-19T17:41:56Z</dcterms:modified>
</cp:coreProperties>
</file>