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3" r:id="rId15"/>
    <p:sldId id="270" r:id="rId16"/>
    <p:sldId id="275" r:id="rId17"/>
    <p:sldId id="271" r:id="rId18"/>
    <p:sldId id="272" r:id="rId19"/>
    <p:sldId id="274" r:id="rId20"/>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41B50C2-421D-4343-A417-6F1D5EC18463}">
          <p14:sldIdLst>
            <p14:sldId id="256"/>
            <p14:sldId id="257"/>
            <p14:sldId id="258"/>
            <p14:sldId id="259"/>
            <p14:sldId id="260"/>
            <p14:sldId id="261"/>
            <p14:sldId id="262"/>
            <p14:sldId id="263"/>
            <p14:sldId id="264"/>
            <p14:sldId id="265"/>
            <p14:sldId id="266"/>
          </p14:sldIdLst>
        </p14:section>
        <p14:section name="Section sans titre" id="{87FBBACB-B21B-45DF-8FAC-CD8326B69030}">
          <p14:sldIdLst>
            <p14:sldId id="268"/>
            <p14:sldId id="269"/>
            <p14:sldId id="273"/>
            <p14:sldId id="270"/>
            <p14:sldId id="275"/>
            <p14:sldId id="271"/>
            <p14:sldId id="272"/>
            <p14:sldId id="27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4" autoAdjust="0"/>
  </p:normalViewPr>
  <p:slideViewPr>
    <p:cSldViewPr snapToGrid="0">
      <p:cViewPr varScale="1">
        <p:scale>
          <a:sx n="68" d="100"/>
          <a:sy n="68" d="100"/>
        </p:scale>
        <p:origin x="780" y="60"/>
      </p:cViewPr>
      <p:guideLst/>
    </p:cSldViewPr>
  </p:slideViewPr>
  <p:notesTextViewPr>
    <p:cViewPr>
      <p:scale>
        <a:sx n="1" d="1"/>
        <a:sy n="1" d="1"/>
      </p:scale>
      <p:origin x="0" y="0"/>
    </p:cViewPr>
  </p:notesTextViewPr>
  <p:notesViewPr>
    <p:cSldViewPr snapToGrid="0">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C1D9A809-CEAE-4EB2-99A6-819C617C39B0}" type="datetimeFigureOut">
              <a:rPr lang="fr-FR" smtClean="0"/>
              <a:t>14/03/2020</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E7DDE03A-E0E4-4E0D-9CAB-04DACA0CC8E2}" type="slidenum">
              <a:rPr lang="fr-FR" smtClean="0"/>
              <a:t>‹N°›</a:t>
            </a:fld>
            <a:endParaRPr lang="fr-FR"/>
          </a:p>
        </p:txBody>
      </p:sp>
    </p:spTree>
    <p:extLst>
      <p:ext uri="{BB962C8B-B14F-4D97-AF65-F5344CB8AC3E}">
        <p14:creationId xmlns:p14="http://schemas.microsoft.com/office/powerpoint/2010/main" val="1964691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7DDE03A-E0E4-4E0D-9CAB-04DACA0CC8E2}" type="slidenum">
              <a:rPr lang="fr-FR" smtClean="0"/>
              <a:t>15</a:t>
            </a:fld>
            <a:endParaRPr lang="fr-FR"/>
          </a:p>
        </p:txBody>
      </p:sp>
    </p:spTree>
    <p:extLst>
      <p:ext uri="{BB962C8B-B14F-4D97-AF65-F5344CB8AC3E}">
        <p14:creationId xmlns:p14="http://schemas.microsoft.com/office/powerpoint/2010/main" val="306171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14/03/2020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44324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14/03/2020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22758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9C05BF9-D8B6-41DE-ADB2-4061F07A0CAF}" type="datetimeFigureOut">
              <a:rPr lang="fr-FR" smtClean="0"/>
              <a:t>14/03/2020</a:t>
            </a:fld>
            <a:endParaRPr lang="fr-FR"/>
          </a:p>
        </p:txBody>
      </p:sp>
      <p:sp>
        <p:nvSpPr>
          <p:cNvPr id="5" name="Footer Placeholder 4"/>
          <p:cNvSpPr>
            <a:spLocks noGrp="1"/>
          </p:cNvSpPr>
          <p:nvPr>
            <p:ph type="ftr" sz="quarter" idx="11"/>
          </p:nvPr>
        </p:nvSpPr>
        <p:spPr>
          <a:xfrm>
            <a:off x="3776135" y="6422854"/>
            <a:ext cx="4279669" cy="365125"/>
          </a:xfrm>
        </p:spPr>
        <p:txBody>
          <a:bodyPr/>
          <a:lstStyle/>
          <a:p>
            <a:endParaRPr lang="fr-FR"/>
          </a:p>
        </p:txBody>
      </p:sp>
      <p:sp>
        <p:nvSpPr>
          <p:cNvPr id="6" name="Slide Number Placeholder 5"/>
          <p:cNvSpPr>
            <a:spLocks noGrp="1"/>
          </p:cNvSpPr>
          <p:nvPr>
            <p:ph type="sldNum" sz="quarter" idx="12"/>
          </p:nvPr>
        </p:nvSpPr>
        <p:spPr>
          <a:xfrm>
            <a:off x="8073048" y="6422854"/>
            <a:ext cx="879759" cy="365125"/>
          </a:xfrm>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29346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14/03/2020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68039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E9C05BF9-D8B6-41DE-ADB2-4061F07A0CAF}" type="datetimeFigureOut">
              <a:rPr lang="fr-FR" smtClean="0"/>
              <a:t>14/03/2020</a:t>
            </a:fld>
            <a:endParaRPr lang="fr-F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940F014-E799-463E-91C8-65B406421566}" type="slidenum">
              <a:rPr lang="fr-FR" smtClean="0"/>
              <a:t>‹N°›</a:t>
            </a:fld>
            <a:endParaRPr lang="fr-FR"/>
          </a:p>
        </p:txBody>
      </p:sp>
    </p:spTree>
    <p:extLst>
      <p:ext uri="{BB962C8B-B14F-4D97-AF65-F5344CB8AC3E}">
        <p14:creationId xmlns:p14="http://schemas.microsoft.com/office/powerpoint/2010/main" val="11436074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9C05BF9-D8B6-41DE-ADB2-4061F07A0CAF}" type="datetimeFigureOut">
              <a:rPr lang="fr-FR" smtClean="0"/>
              <a:t>14/03/2020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27064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9C05BF9-D8B6-41DE-ADB2-4061F07A0CAF}" type="datetimeFigureOut">
              <a:rPr lang="fr-FR" smtClean="0"/>
              <a:t>14/03/2020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68628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9C05BF9-D8B6-41DE-ADB2-4061F07A0CAF}" type="datetimeFigureOut">
              <a:rPr lang="fr-FR" smtClean="0"/>
              <a:t>14/03/2020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261586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05BF9-D8B6-41DE-ADB2-4061F07A0CAF}" type="datetimeFigureOut">
              <a:rPr lang="fr-FR" smtClean="0"/>
              <a:t>14/03/2020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182032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C05BF9-D8B6-41DE-ADB2-4061F07A0CAF}" type="datetimeFigureOut">
              <a:rPr lang="fr-FR" smtClean="0"/>
              <a:t>14/03/2020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523937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C05BF9-D8B6-41DE-ADB2-4061F07A0CAF}" type="datetimeFigureOut">
              <a:rPr lang="fr-FR" smtClean="0"/>
              <a:t>14/03/2020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511808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E9C05BF9-D8B6-41DE-ADB2-4061F07A0CAF}" type="datetimeFigureOut">
              <a:rPr lang="fr-FR" smtClean="0"/>
              <a:t>14/03/2020</a:t>
            </a:fld>
            <a:endParaRPr lang="fr-F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fr-F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940F014-E799-463E-91C8-65B406421566}" type="slidenum">
              <a:rPr lang="fr-FR" smtClean="0"/>
              <a:t>‹N°›</a:t>
            </a:fld>
            <a:endParaRPr lang="fr-FR"/>
          </a:p>
        </p:txBody>
      </p:sp>
    </p:spTree>
    <p:extLst>
      <p:ext uri="{BB962C8B-B14F-4D97-AF65-F5344CB8AC3E}">
        <p14:creationId xmlns:p14="http://schemas.microsoft.com/office/powerpoint/2010/main" val="274700669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bonnes-efl-fr.docelec.u-bordeaux.fr/EFL2/convert/id/?id=CTRA25024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9B70C2-1414-4E71-9681-4D888C72BD25}"/>
              </a:ext>
            </a:extLst>
          </p:cNvPr>
          <p:cNvSpPr>
            <a:spLocks noGrp="1"/>
          </p:cNvSpPr>
          <p:nvPr>
            <p:ph type="ctrTitle"/>
          </p:nvPr>
        </p:nvSpPr>
        <p:spPr>
          <a:xfrm>
            <a:off x="1378425" y="5199797"/>
            <a:ext cx="9435152" cy="789673"/>
          </a:xfrm>
        </p:spPr>
        <p:txBody>
          <a:bodyPr anchor="ctr">
            <a:normAutofit fontScale="90000"/>
          </a:bodyPr>
          <a:lstStyle/>
          <a:p>
            <a:r>
              <a:rPr lang="fr-FR" sz="4000" dirty="0">
                <a:solidFill>
                  <a:schemeClr val="tx1"/>
                </a:solidFill>
              </a:rPr>
              <a:t>VOUS ACCOMPAGNE DANS LA GESTION DU COVID 19</a:t>
            </a:r>
          </a:p>
        </p:txBody>
      </p:sp>
      <p:sp>
        <p:nvSpPr>
          <p:cNvPr id="3" name="Sous-titre 2">
            <a:extLst>
              <a:ext uri="{FF2B5EF4-FFF2-40B4-BE49-F238E27FC236}">
                <a16:creationId xmlns:a16="http://schemas.microsoft.com/office/drawing/2014/main" id="{5044F5CA-A0E8-43F3-94D1-247029CF415C}"/>
              </a:ext>
            </a:extLst>
          </p:cNvPr>
          <p:cNvSpPr>
            <a:spLocks noGrp="1"/>
          </p:cNvSpPr>
          <p:nvPr>
            <p:ph type="subTitle" idx="1"/>
          </p:nvPr>
        </p:nvSpPr>
        <p:spPr>
          <a:xfrm>
            <a:off x="1759237" y="6003836"/>
            <a:ext cx="8673427" cy="405405"/>
          </a:xfrm>
        </p:spPr>
        <p:txBody>
          <a:bodyPr>
            <a:normAutofit/>
          </a:bodyPr>
          <a:lstStyle/>
          <a:p>
            <a:endParaRPr lang="fr-FR" sz="1600" dirty="0"/>
          </a:p>
        </p:txBody>
      </p:sp>
      <p:pic>
        <p:nvPicPr>
          <p:cNvPr id="4" name="Image 3">
            <a:extLst>
              <a:ext uri="{FF2B5EF4-FFF2-40B4-BE49-F238E27FC236}">
                <a16:creationId xmlns:a16="http://schemas.microsoft.com/office/drawing/2014/main" id="{8EAADA27-191E-4036-B4BD-AFC66DB4495D}"/>
              </a:ext>
            </a:extLst>
          </p:cNvPr>
          <p:cNvPicPr>
            <a:picLocks noChangeAspect="1"/>
          </p:cNvPicPr>
          <p:nvPr/>
        </p:nvPicPr>
        <p:blipFill>
          <a:blip r:embed="rId2"/>
          <a:stretch>
            <a:fillRect/>
          </a:stretch>
        </p:blipFill>
        <p:spPr>
          <a:xfrm>
            <a:off x="733069" y="626940"/>
            <a:ext cx="10734856" cy="3864547"/>
          </a:xfrm>
          <a:prstGeom prst="rect">
            <a:avLst/>
          </a:prstGeom>
        </p:spPr>
      </p:pic>
    </p:spTree>
    <p:extLst>
      <p:ext uri="{BB962C8B-B14F-4D97-AF65-F5344CB8AC3E}">
        <p14:creationId xmlns:p14="http://schemas.microsoft.com/office/powerpoint/2010/main" val="1127303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15626-D796-474C-8CCC-FA7005FE0E9D}"/>
              </a:ext>
            </a:extLst>
          </p:cNvPr>
          <p:cNvSpPr>
            <a:spLocks noGrp="1"/>
          </p:cNvSpPr>
          <p:nvPr>
            <p:ph type="title"/>
          </p:nvPr>
        </p:nvSpPr>
        <p:spPr/>
        <p:txBody>
          <a:bodyPr/>
          <a:lstStyle/>
          <a:p>
            <a:pPr algn="ctr"/>
            <a:r>
              <a:rPr lang="fr-FR" b="1" dirty="0"/>
              <a:t>L’employeur peut-il imposer la prise de congés payés ou RTT ? </a:t>
            </a:r>
            <a:endParaRPr lang="fr-FR" dirty="0"/>
          </a:p>
        </p:txBody>
      </p:sp>
      <p:sp>
        <p:nvSpPr>
          <p:cNvPr id="3" name="Espace réservé du contenu 2">
            <a:extLst>
              <a:ext uri="{FF2B5EF4-FFF2-40B4-BE49-F238E27FC236}">
                <a16:creationId xmlns:a16="http://schemas.microsoft.com/office/drawing/2014/main" id="{2F790BA5-4B31-4650-920A-9F5C2437C2BB}"/>
              </a:ext>
            </a:extLst>
          </p:cNvPr>
          <p:cNvSpPr>
            <a:spLocks noGrp="1"/>
          </p:cNvSpPr>
          <p:nvPr>
            <p:ph idx="1"/>
          </p:nvPr>
        </p:nvSpPr>
        <p:spPr>
          <a:xfrm>
            <a:off x="915536" y="2115035"/>
            <a:ext cx="9784080" cy="4458789"/>
          </a:xfrm>
        </p:spPr>
        <p:txBody>
          <a:bodyPr>
            <a:normAutofit/>
          </a:bodyPr>
          <a:lstStyle/>
          <a:p>
            <a:pPr>
              <a:buFont typeface="Wingdings" panose="05000000000000000000" pitchFamily="2" charset="2"/>
              <a:buChar char="q"/>
            </a:pPr>
            <a:endParaRPr lang="fr-FR" dirty="0"/>
          </a:p>
          <a:p>
            <a:pPr>
              <a:buFont typeface="Wingdings" panose="05000000000000000000" pitchFamily="2" charset="2"/>
              <a:buChar char="q"/>
            </a:pPr>
            <a:r>
              <a:rPr lang="fr-FR" dirty="0"/>
              <a:t>Possibilité pour l’employeur de déplacer des congés déjà posés par le salarié sur une autre période à venir pour couvrir la période de 14 jours. Cela vise les salariés revenant d’une zone à risque et ayant été en contact avec une personne contaminée. </a:t>
            </a:r>
          </a:p>
          <a:p>
            <a:pPr>
              <a:buFont typeface="Wingdings" panose="05000000000000000000" pitchFamily="2" charset="2"/>
              <a:buChar char="q"/>
            </a:pPr>
            <a:r>
              <a:rPr lang="fr-FR" dirty="0"/>
              <a:t>Si le salarié n’a pas posé de congés : l’employeur ne peut pas imposer la prise de congés (C. trav., art. L. 3141-16).</a:t>
            </a:r>
          </a:p>
          <a:p>
            <a:endParaRPr lang="fr-FR" dirty="0"/>
          </a:p>
        </p:txBody>
      </p:sp>
    </p:spTree>
    <p:extLst>
      <p:ext uri="{BB962C8B-B14F-4D97-AF65-F5344CB8AC3E}">
        <p14:creationId xmlns:p14="http://schemas.microsoft.com/office/powerpoint/2010/main" val="392056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2B41A9-BCE3-487D-864D-07C0319E2BD7}"/>
              </a:ext>
            </a:extLst>
          </p:cNvPr>
          <p:cNvSpPr>
            <a:spLocks noGrp="1"/>
          </p:cNvSpPr>
          <p:nvPr>
            <p:ph type="title"/>
          </p:nvPr>
        </p:nvSpPr>
        <p:spPr>
          <a:xfrm>
            <a:off x="1202919" y="239205"/>
            <a:ext cx="9784080" cy="1508760"/>
          </a:xfrm>
        </p:spPr>
        <p:txBody>
          <a:bodyPr/>
          <a:lstStyle/>
          <a:p>
            <a:r>
              <a:rPr lang="fr-FR" b="1" dirty="0"/>
              <a:t>Le salarié peut-il exercer son droit de retrait ?</a:t>
            </a:r>
          </a:p>
        </p:txBody>
      </p:sp>
      <p:sp>
        <p:nvSpPr>
          <p:cNvPr id="3" name="Espace réservé du contenu 2">
            <a:extLst>
              <a:ext uri="{FF2B5EF4-FFF2-40B4-BE49-F238E27FC236}">
                <a16:creationId xmlns:a16="http://schemas.microsoft.com/office/drawing/2014/main" id="{E1D592DE-5C34-4622-96EB-BE37179C90CB}"/>
              </a:ext>
            </a:extLst>
          </p:cNvPr>
          <p:cNvSpPr>
            <a:spLocks noGrp="1"/>
          </p:cNvSpPr>
          <p:nvPr>
            <p:ph idx="1"/>
          </p:nvPr>
        </p:nvSpPr>
        <p:spPr/>
        <p:txBody>
          <a:bodyPr>
            <a:normAutofit/>
          </a:bodyPr>
          <a:lstStyle/>
          <a:p>
            <a:pPr algn="just">
              <a:buFont typeface="Wingdings" panose="05000000000000000000" pitchFamily="2" charset="2"/>
              <a:buChar char="q"/>
            </a:pPr>
            <a:r>
              <a:rPr lang="fr-FR" sz="1800" b="1" u="sng" dirty="0">
                <a:effectLst>
                  <a:outerShdw blurRad="38100" dist="38100" dir="2700000" algn="tl">
                    <a:srgbClr val="000000">
                      <a:alpha val="43137"/>
                    </a:srgbClr>
                  </a:outerShdw>
                </a:effectLst>
              </a:rPr>
              <a:t>Définition : </a:t>
            </a:r>
            <a:r>
              <a:rPr lang="fr-FR" sz="1800" dirty="0"/>
              <a:t>un salarié peut se retirer d’une situation de travail dont il a un motif raisonnable de penser qu’elle présente un danger grave et imminent pour sa vie ou sa santé(C.trav.,art.L.4131-1etsuivants). L’appréciation de ce danger se fait au cas par cas.</a:t>
            </a:r>
          </a:p>
          <a:p>
            <a:endParaRPr lang="fr-FR" dirty="0"/>
          </a:p>
        </p:txBody>
      </p:sp>
      <p:sp>
        <p:nvSpPr>
          <p:cNvPr id="4" name="Rectangle 3">
            <a:extLst>
              <a:ext uri="{FF2B5EF4-FFF2-40B4-BE49-F238E27FC236}">
                <a16:creationId xmlns:a16="http://schemas.microsoft.com/office/drawing/2014/main" id="{F6A0B556-30B4-43DA-967C-05A894A23D69}"/>
              </a:ext>
            </a:extLst>
          </p:cNvPr>
          <p:cNvSpPr/>
          <p:nvPr/>
        </p:nvSpPr>
        <p:spPr>
          <a:xfrm>
            <a:off x="599606" y="3927423"/>
            <a:ext cx="2878112" cy="1662297"/>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L’employeur a mis en place les recommandations gouvernementales et les règles du code du travail</a:t>
            </a:r>
          </a:p>
        </p:txBody>
      </p:sp>
      <p:sp>
        <p:nvSpPr>
          <p:cNvPr id="5" name="Rectangle 4">
            <a:extLst>
              <a:ext uri="{FF2B5EF4-FFF2-40B4-BE49-F238E27FC236}">
                <a16:creationId xmlns:a16="http://schemas.microsoft.com/office/drawing/2014/main" id="{5F4BAC19-D69A-466F-938C-728885C7FA6B}"/>
              </a:ext>
            </a:extLst>
          </p:cNvPr>
          <p:cNvSpPr/>
          <p:nvPr/>
        </p:nvSpPr>
        <p:spPr>
          <a:xfrm>
            <a:off x="4564505" y="3380282"/>
            <a:ext cx="1214204" cy="704538"/>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oui</a:t>
            </a:r>
          </a:p>
        </p:txBody>
      </p:sp>
      <p:sp>
        <p:nvSpPr>
          <p:cNvPr id="6" name="Rectangle 5">
            <a:extLst>
              <a:ext uri="{FF2B5EF4-FFF2-40B4-BE49-F238E27FC236}">
                <a16:creationId xmlns:a16="http://schemas.microsoft.com/office/drawing/2014/main" id="{18252455-9BF3-415D-89CB-91BD525097E3}"/>
              </a:ext>
            </a:extLst>
          </p:cNvPr>
          <p:cNvSpPr/>
          <p:nvPr/>
        </p:nvSpPr>
        <p:spPr>
          <a:xfrm>
            <a:off x="4564504" y="5292971"/>
            <a:ext cx="1214204" cy="704538"/>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non</a:t>
            </a:r>
          </a:p>
        </p:txBody>
      </p:sp>
      <p:sp>
        <p:nvSpPr>
          <p:cNvPr id="8" name="Rectangle 7">
            <a:extLst>
              <a:ext uri="{FF2B5EF4-FFF2-40B4-BE49-F238E27FC236}">
                <a16:creationId xmlns:a16="http://schemas.microsoft.com/office/drawing/2014/main" id="{982A8C32-644C-4486-AB98-34C9003356E5}"/>
              </a:ext>
            </a:extLst>
          </p:cNvPr>
          <p:cNvSpPr/>
          <p:nvPr/>
        </p:nvSpPr>
        <p:spPr>
          <a:xfrm>
            <a:off x="7020395" y="4907779"/>
            <a:ext cx="3607631" cy="1474920"/>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Le salarié est légitime à exercer son droit de retrait</a:t>
            </a:r>
          </a:p>
        </p:txBody>
      </p:sp>
      <p:sp>
        <p:nvSpPr>
          <p:cNvPr id="9" name="Rectangle 8">
            <a:extLst>
              <a:ext uri="{FF2B5EF4-FFF2-40B4-BE49-F238E27FC236}">
                <a16:creationId xmlns:a16="http://schemas.microsoft.com/office/drawing/2014/main" id="{1C345B99-E8EF-477A-B85F-9A9F79200D42}"/>
              </a:ext>
            </a:extLst>
          </p:cNvPr>
          <p:cNvSpPr/>
          <p:nvPr/>
        </p:nvSpPr>
        <p:spPr>
          <a:xfrm>
            <a:off x="7020394" y="2927635"/>
            <a:ext cx="3607631" cy="1474920"/>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salarié ne court pas de danger grave et imminent et n’est donc pas fondé à mettre en œuvre le droit de retrait</a:t>
            </a:r>
          </a:p>
        </p:txBody>
      </p:sp>
      <p:cxnSp>
        <p:nvCxnSpPr>
          <p:cNvPr id="13" name="Connecteur droit 12">
            <a:extLst>
              <a:ext uri="{FF2B5EF4-FFF2-40B4-BE49-F238E27FC236}">
                <a16:creationId xmlns:a16="http://schemas.microsoft.com/office/drawing/2014/main" id="{E30BD1BB-06B1-4783-BDEF-D3DF0234D4C2}"/>
              </a:ext>
            </a:extLst>
          </p:cNvPr>
          <p:cNvCxnSpPr>
            <a:stCxn id="4" idx="3"/>
            <a:endCxn id="5" idx="1"/>
          </p:cNvCxnSpPr>
          <p:nvPr/>
        </p:nvCxnSpPr>
        <p:spPr>
          <a:xfrm flipV="1">
            <a:off x="3477718" y="3732551"/>
            <a:ext cx="1086787" cy="1026021"/>
          </a:xfrm>
          <a:prstGeom prst="line">
            <a:avLst/>
          </a:prstGeom>
        </p:spPr>
        <p:style>
          <a:lnRef idx="2">
            <a:schemeClr val="dk1"/>
          </a:lnRef>
          <a:fillRef idx="0">
            <a:schemeClr val="dk1"/>
          </a:fillRef>
          <a:effectRef idx="1">
            <a:schemeClr val="dk1"/>
          </a:effectRef>
          <a:fontRef idx="minor">
            <a:schemeClr val="tx1"/>
          </a:fontRef>
        </p:style>
      </p:cxnSp>
      <p:cxnSp>
        <p:nvCxnSpPr>
          <p:cNvPr id="15" name="Connecteur droit 14">
            <a:extLst>
              <a:ext uri="{FF2B5EF4-FFF2-40B4-BE49-F238E27FC236}">
                <a16:creationId xmlns:a16="http://schemas.microsoft.com/office/drawing/2014/main" id="{794C6CD8-8672-4F9C-99E4-D9FC6CD8500E}"/>
              </a:ext>
            </a:extLst>
          </p:cNvPr>
          <p:cNvCxnSpPr>
            <a:cxnSpLocks/>
            <a:stCxn id="4" idx="3"/>
            <a:endCxn id="6" idx="1"/>
          </p:cNvCxnSpPr>
          <p:nvPr/>
        </p:nvCxnSpPr>
        <p:spPr>
          <a:xfrm>
            <a:off x="3477718" y="4758572"/>
            <a:ext cx="1086786" cy="886668"/>
          </a:xfrm>
          <a:prstGeom prst="line">
            <a:avLst/>
          </a:prstGeom>
        </p:spPr>
        <p:style>
          <a:lnRef idx="2">
            <a:schemeClr val="dk1"/>
          </a:lnRef>
          <a:fillRef idx="0">
            <a:schemeClr val="dk1"/>
          </a:fillRef>
          <a:effectRef idx="1">
            <a:schemeClr val="dk1"/>
          </a:effectRef>
          <a:fontRef idx="minor">
            <a:schemeClr val="tx1"/>
          </a:fontRef>
        </p:style>
      </p:cxnSp>
      <p:cxnSp>
        <p:nvCxnSpPr>
          <p:cNvPr id="19" name="Connecteur droit 18">
            <a:extLst>
              <a:ext uri="{FF2B5EF4-FFF2-40B4-BE49-F238E27FC236}">
                <a16:creationId xmlns:a16="http://schemas.microsoft.com/office/drawing/2014/main" id="{3D271723-69C7-4D39-99BF-E59A1277814A}"/>
              </a:ext>
            </a:extLst>
          </p:cNvPr>
          <p:cNvCxnSpPr>
            <a:stCxn id="5" idx="3"/>
          </p:cNvCxnSpPr>
          <p:nvPr/>
        </p:nvCxnSpPr>
        <p:spPr>
          <a:xfrm>
            <a:off x="5778709" y="3732551"/>
            <a:ext cx="1241685" cy="0"/>
          </a:xfrm>
          <a:prstGeom prst="line">
            <a:avLst/>
          </a:prstGeom>
        </p:spPr>
        <p:style>
          <a:lnRef idx="2">
            <a:schemeClr val="dk1"/>
          </a:lnRef>
          <a:fillRef idx="0">
            <a:schemeClr val="dk1"/>
          </a:fillRef>
          <a:effectRef idx="1">
            <a:schemeClr val="dk1"/>
          </a:effectRef>
          <a:fontRef idx="minor">
            <a:schemeClr val="tx1"/>
          </a:fontRef>
        </p:style>
      </p:cxnSp>
      <p:cxnSp>
        <p:nvCxnSpPr>
          <p:cNvPr id="26" name="Connecteur droit 25">
            <a:extLst>
              <a:ext uri="{FF2B5EF4-FFF2-40B4-BE49-F238E27FC236}">
                <a16:creationId xmlns:a16="http://schemas.microsoft.com/office/drawing/2014/main" id="{D4B299DC-29FD-451E-B224-13EB5B08F265}"/>
              </a:ext>
            </a:extLst>
          </p:cNvPr>
          <p:cNvCxnSpPr>
            <a:stCxn id="6" idx="3"/>
            <a:endCxn id="8" idx="1"/>
          </p:cNvCxnSpPr>
          <p:nvPr/>
        </p:nvCxnSpPr>
        <p:spPr>
          <a:xfrm flipV="1">
            <a:off x="5778708" y="5645239"/>
            <a:ext cx="1241687" cy="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620485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94EEE1-9A3A-442E-B475-0909B7DA7352}"/>
              </a:ext>
            </a:extLst>
          </p:cNvPr>
          <p:cNvSpPr>
            <a:spLocks noGrp="1"/>
          </p:cNvSpPr>
          <p:nvPr>
            <p:ph type="title"/>
          </p:nvPr>
        </p:nvSpPr>
        <p:spPr/>
        <p:txBody>
          <a:bodyPr>
            <a:normAutofit fontScale="90000"/>
          </a:bodyPr>
          <a:lstStyle/>
          <a:p>
            <a:r>
              <a:rPr lang="fr-FR" dirty="0"/>
              <a:t> </a:t>
            </a:r>
            <a:br>
              <a:rPr lang="fr-FR" dirty="0"/>
            </a:br>
            <a:r>
              <a:rPr lang="fr-FR" b="1" dirty="0"/>
              <a:t>Que faire en cas de Coronavirus confirmé dans l’entreprise ?</a:t>
            </a:r>
            <a:br>
              <a:rPr lang="fr-FR" dirty="0"/>
            </a:br>
            <a:endParaRPr lang="fr-FR" dirty="0"/>
          </a:p>
        </p:txBody>
      </p:sp>
      <p:sp>
        <p:nvSpPr>
          <p:cNvPr id="3" name="Espace réservé du contenu 2">
            <a:extLst>
              <a:ext uri="{FF2B5EF4-FFF2-40B4-BE49-F238E27FC236}">
                <a16:creationId xmlns:a16="http://schemas.microsoft.com/office/drawing/2014/main" id="{679DACBC-5DE3-4767-94A9-F061DE25CC83}"/>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fr-FR" b="1" u="sng" dirty="0">
                <a:effectLst>
                  <a:outerShdw blurRad="38100" dist="38100" dir="2700000" algn="tl">
                    <a:srgbClr val="000000">
                      <a:alpha val="43137"/>
                    </a:srgbClr>
                  </a:outerShdw>
                </a:effectLst>
              </a:rPr>
              <a:t>Symptômes déclarés lors du temps de travail:</a:t>
            </a:r>
          </a:p>
          <a:p>
            <a:pPr algn="just">
              <a:buFont typeface="Wingdings" panose="05000000000000000000" pitchFamily="2" charset="2"/>
              <a:buChar char="Ø"/>
            </a:pPr>
            <a:r>
              <a:rPr lang="fr-FR" dirty="0">
                <a:effectLst>
                  <a:outerShdw blurRad="38100" dist="38100" dir="2700000" algn="tl">
                    <a:srgbClr val="000000">
                      <a:alpha val="43137"/>
                    </a:srgbClr>
                  </a:outerShdw>
                </a:effectLst>
              </a:rPr>
              <a:t>l’employeur doit isoler le salarié contaminé et contacter le 15. </a:t>
            </a:r>
          </a:p>
          <a:p>
            <a:pPr algn="just">
              <a:buFont typeface="Wingdings" panose="05000000000000000000" pitchFamily="2" charset="2"/>
              <a:buChar char="Ø"/>
            </a:pPr>
            <a:r>
              <a:rPr lang="fr-FR" dirty="0">
                <a:effectLst>
                  <a:outerShdw blurRad="38100" dist="38100" dir="2700000" algn="tl">
                    <a:srgbClr val="000000">
                      <a:alpha val="43137"/>
                    </a:srgbClr>
                  </a:outerShdw>
                </a:effectLst>
              </a:rPr>
              <a:t>Il est recommandé également de faire quitter les lieux de travail aux autres salariés dans le but de préserver leur santé et celui du cas avéré.</a:t>
            </a:r>
          </a:p>
          <a:p>
            <a:pPr algn="just">
              <a:buFont typeface="Wingdings" panose="05000000000000000000" pitchFamily="2" charset="2"/>
              <a:buChar char="q"/>
            </a:pPr>
            <a:r>
              <a:rPr lang="fr-FR" b="1" u="sng" dirty="0">
                <a:effectLst>
                  <a:outerShdw blurRad="38100" dist="38100" dir="2700000" algn="tl">
                    <a:srgbClr val="000000">
                      <a:alpha val="43137"/>
                    </a:srgbClr>
                  </a:outerShdw>
                </a:effectLst>
              </a:rPr>
              <a:t>Confirmation d’un cas de Coronavirus dans l’entreprise </a:t>
            </a:r>
            <a:r>
              <a:rPr lang="fr-FR" dirty="0">
                <a:effectLst>
                  <a:outerShdw blurRad="38100" dist="38100" dir="2700000" algn="tl">
                    <a:srgbClr val="000000">
                      <a:alpha val="43137"/>
                    </a:srgbClr>
                  </a:outerShdw>
                </a:effectLst>
              </a:rPr>
              <a:t>: </a:t>
            </a:r>
          </a:p>
          <a:p>
            <a:pPr algn="just">
              <a:buFont typeface="Wingdings" panose="05000000000000000000" pitchFamily="2" charset="2"/>
              <a:buChar char="Ø"/>
            </a:pPr>
            <a:r>
              <a:rPr lang="fr-FR" dirty="0">
                <a:effectLst>
                  <a:outerShdw blurRad="38100" dist="38100" dir="2700000" algn="tl">
                    <a:srgbClr val="000000">
                      <a:alpha val="43137"/>
                    </a:srgbClr>
                  </a:outerShdw>
                </a:effectLst>
              </a:rPr>
              <a:t>il convient d’informer les salariés et le CSE de la contamination sans mentionner le nom du salarié. </a:t>
            </a:r>
          </a:p>
          <a:p>
            <a:pPr algn="just">
              <a:buFont typeface="Wingdings" panose="05000000000000000000" pitchFamily="2" charset="2"/>
              <a:buChar char="Ø"/>
            </a:pPr>
            <a:r>
              <a:rPr lang="fr-FR" dirty="0">
                <a:effectLst>
                  <a:outerShdw blurRad="38100" dist="38100" dir="2700000" algn="tl">
                    <a:srgbClr val="000000">
                      <a:alpha val="43137"/>
                    </a:srgbClr>
                  </a:outerShdw>
                </a:effectLst>
              </a:rPr>
              <a:t>nettoyer les locaux en mettant en œuvre les règles de sécurité pour les agents de nettoyage. </a:t>
            </a:r>
          </a:p>
          <a:p>
            <a:pPr algn="just">
              <a:buFont typeface="Wingdings" panose="05000000000000000000" pitchFamily="2" charset="2"/>
              <a:buChar char="Ø"/>
            </a:pPr>
            <a:r>
              <a:rPr lang="fr-FR" dirty="0">
                <a:effectLst>
                  <a:outerShdw blurRad="38100" dist="38100" dir="2700000" algn="tl">
                    <a:srgbClr val="000000">
                      <a:alpha val="43137"/>
                    </a:srgbClr>
                  </a:outerShdw>
                </a:effectLst>
              </a:rPr>
              <a:t>Mettre en place les règles relatives aux salariés en contact avec une personne infectée (télétravail, port des masques…).</a:t>
            </a:r>
            <a:endParaRPr lang="fr-FR" dirty="0"/>
          </a:p>
          <a:p>
            <a:endParaRPr lang="fr-FR" dirty="0"/>
          </a:p>
          <a:p>
            <a:endParaRPr lang="fr-FR" dirty="0"/>
          </a:p>
          <a:p>
            <a:endParaRPr lang="fr-FR" dirty="0"/>
          </a:p>
        </p:txBody>
      </p:sp>
    </p:spTree>
    <p:extLst>
      <p:ext uri="{BB962C8B-B14F-4D97-AF65-F5344CB8AC3E}">
        <p14:creationId xmlns:p14="http://schemas.microsoft.com/office/powerpoint/2010/main" val="716062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FDCF62-4CF3-4B2C-9A27-F23372463744}"/>
              </a:ext>
            </a:extLst>
          </p:cNvPr>
          <p:cNvSpPr>
            <a:spLocks noGrp="1"/>
          </p:cNvSpPr>
          <p:nvPr>
            <p:ph type="title"/>
          </p:nvPr>
        </p:nvSpPr>
        <p:spPr/>
        <p:txBody>
          <a:bodyPr>
            <a:normAutofit fontScale="90000"/>
          </a:bodyPr>
          <a:lstStyle/>
          <a:p>
            <a:pPr algn="ctr"/>
            <a:br>
              <a:rPr lang="fr-FR" b="1" dirty="0"/>
            </a:br>
            <a:r>
              <a:rPr lang="fr-FR" b="1" dirty="0"/>
              <a:t>FAIRE FACE A LA BAISSE D’ACTIVITE</a:t>
            </a:r>
            <a:br>
              <a:rPr lang="fr-FR" dirty="0"/>
            </a:br>
            <a:endParaRPr lang="fr-FR" dirty="0"/>
          </a:p>
        </p:txBody>
      </p:sp>
      <p:sp>
        <p:nvSpPr>
          <p:cNvPr id="3" name="Espace réservé du contenu 2">
            <a:extLst>
              <a:ext uri="{FF2B5EF4-FFF2-40B4-BE49-F238E27FC236}">
                <a16:creationId xmlns:a16="http://schemas.microsoft.com/office/drawing/2014/main" id="{6CD4CEE4-B74C-4F13-B199-682CA1CDF66B}"/>
              </a:ext>
            </a:extLst>
          </p:cNvPr>
          <p:cNvSpPr>
            <a:spLocks noGrp="1"/>
          </p:cNvSpPr>
          <p:nvPr>
            <p:ph idx="1"/>
          </p:nvPr>
        </p:nvSpPr>
        <p:spPr>
          <a:xfrm>
            <a:off x="159657" y="1944914"/>
            <a:ext cx="12032343" cy="4291667"/>
          </a:xfrm>
        </p:spPr>
        <p:txBody>
          <a:bodyPr>
            <a:noAutofit/>
          </a:bodyPr>
          <a:lstStyle/>
          <a:p>
            <a:pPr>
              <a:buFont typeface="Wingdings" panose="05000000000000000000" pitchFamily="2" charset="2"/>
              <a:buChar char="q"/>
            </a:pPr>
            <a:r>
              <a:rPr lang="fr-FR" sz="2000" b="1" u="sng" dirty="0">
                <a:effectLst>
                  <a:outerShdw blurRad="38100" dist="38100" dir="2700000" algn="tl">
                    <a:srgbClr val="000000">
                      <a:alpha val="43137"/>
                    </a:srgbClr>
                  </a:outerShdw>
                </a:effectLst>
              </a:rPr>
              <a:t>Définition de l’activité partielle </a:t>
            </a:r>
          </a:p>
          <a:p>
            <a:pPr marL="0" indent="0">
              <a:buNone/>
            </a:pPr>
            <a:r>
              <a:rPr lang="fr-FR" sz="2000" dirty="0"/>
              <a:t>Lorsque l’entreprise subit une baisse de son activité due à un absentéisme très important des salariés : salariés malades, salariés confinés et salariés gardant leur enfant ou des problèmes d’approvisionnement/fourniture. </a:t>
            </a:r>
          </a:p>
          <a:p>
            <a:pPr>
              <a:buFont typeface="Wingdings" panose="05000000000000000000" pitchFamily="2" charset="2"/>
              <a:buChar char="q"/>
            </a:pPr>
            <a:r>
              <a:rPr lang="fr-FR" sz="2000" b="1" u="sng" dirty="0">
                <a:effectLst>
                  <a:outerShdw blurRad="38100" dist="38100" dir="2700000" algn="tl">
                    <a:srgbClr val="000000">
                      <a:alpha val="43137"/>
                    </a:srgbClr>
                  </a:outerShdw>
                </a:effectLst>
              </a:rPr>
              <a:t>Moyens d’actions</a:t>
            </a:r>
          </a:p>
          <a:p>
            <a:pPr lvl="0">
              <a:buFont typeface="Wingdings" panose="05000000000000000000" pitchFamily="2" charset="2"/>
              <a:buChar char="Ø"/>
            </a:pPr>
            <a:r>
              <a:rPr lang="fr-FR" sz="2000" dirty="0"/>
              <a:t> recours au </a:t>
            </a:r>
            <a:r>
              <a:rPr lang="fr-FR" sz="2000" b="1" dirty="0"/>
              <a:t>chômage partiel</a:t>
            </a:r>
            <a:r>
              <a:rPr lang="fr-FR" sz="2000" dirty="0"/>
              <a:t> pourra être envisagé, permettant de suspendre le contrat de travail du salarié et lui verser une indemnité compensatrice par l’employeur. Cette indemnité compensatrice ouvre droit au bénéfice pour l’employeur d’une allocation forfaitaire (Plus d’informations ci-après)</a:t>
            </a:r>
          </a:p>
          <a:p>
            <a:pPr>
              <a:buFont typeface="Wingdings" panose="05000000000000000000" pitchFamily="2" charset="2"/>
              <a:buChar char="Ø"/>
            </a:pPr>
            <a:r>
              <a:rPr lang="fr-FR" sz="2000" dirty="0"/>
              <a:t>L’employeur pourra demander à bénéficier du </a:t>
            </a:r>
            <a:r>
              <a:rPr lang="fr-FR" sz="2000" b="1" dirty="0"/>
              <a:t>Fond national de l’emploi-Formation</a:t>
            </a:r>
            <a:r>
              <a:rPr lang="fr-FR" sz="2000" dirty="0"/>
              <a:t> en cas de sous-activité</a:t>
            </a:r>
          </a:p>
          <a:p>
            <a:pPr marL="0" indent="0">
              <a:buNone/>
            </a:pPr>
            <a:r>
              <a:rPr lang="fr-FR" sz="2000" dirty="0"/>
              <a:t>Ce dispositif est mis en place à travers une convention entre la Direccte et l’entreprise ou l’OPCO (Opérateurs de Compétences). Elle permet aux salariés d’accéder à des formations qualifiantes (ou à la validation des acquis de l’expérience) pour faire face à des mutations économiques et technologiques</a:t>
            </a:r>
            <a:r>
              <a:rPr lang="fr-FR" sz="1700" dirty="0"/>
              <a:t>.</a:t>
            </a:r>
          </a:p>
        </p:txBody>
      </p:sp>
    </p:spTree>
    <p:extLst>
      <p:ext uri="{BB962C8B-B14F-4D97-AF65-F5344CB8AC3E}">
        <p14:creationId xmlns:p14="http://schemas.microsoft.com/office/powerpoint/2010/main" val="549821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65883-8054-47D7-AE7F-EB954A9E1C47}"/>
              </a:ext>
            </a:extLst>
          </p:cNvPr>
          <p:cNvSpPr>
            <a:spLocks noGrp="1"/>
          </p:cNvSpPr>
          <p:nvPr>
            <p:ph type="title"/>
          </p:nvPr>
        </p:nvSpPr>
        <p:spPr>
          <a:xfrm>
            <a:off x="636862" y="269662"/>
            <a:ext cx="9784080" cy="1508760"/>
          </a:xfrm>
        </p:spPr>
        <p:txBody>
          <a:bodyPr/>
          <a:lstStyle/>
          <a:p>
            <a:pPr algn="ctr"/>
            <a:r>
              <a:rPr lang="fr-FR" b="1" dirty="0"/>
              <a:t>Indemnisation de l’ACTIVITE PARTIELLE</a:t>
            </a:r>
          </a:p>
        </p:txBody>
      </p:sp>
      <p:sp>
        <p:nvSpPr>
          <p:cNvPr id="3" name="Espace réservé du contenu 2">
            <a:extLst>
              <a:ext uri="{FF2B5EF4-FFF2-40B4-BE49-F238E27FC236}">
                <a16:creationId xmlns:a16="http://schemas.microsoft.com/office/drawing/2014/main" id="{A1A77B48-B299-48E1-8307-F1173B9CBB28}"/>
              </a:ext>
            </a:extLst>
          </p:cNvPr>
          <p:cNvSpPr>
            <a:spLocks noGrp="1"/>
          </p:cNvSpPr>
          <p:nvPr>
            <p:ph idx="1"/>
          </p:nvPr>
        </p:nvSpPr>
        <p:spPr>
          <a:xfrm>
            <a:off x="337625" y="2011680"/>
            <a:ext cx="11605846" cy="4576658"/>
          </a:xfrm>
        </p:spPr>
        <p:txBody>
          <a:bodyPr>
            <a:noAutofit/>
          </a:bodyPr>
          <a:lstStyle/>
          <a:p>
            <a:pPr>
              <a:buFont typeface="Wingdings" panose="05000000000000000000" pitchFamily="2" charset="2"/>
              <a:buChar char="q"/>
            </a:pPr>
            <a:r>
              <a:rPr lang="fr-FR" sz="1800" b="1" u="sng" dirty="0">
                <a:effectLst>
                  <a:outerShdw blurRad="38100" dist="38100" dir="2700000" algn="tl">
                    <a:srgbClr val="000000">
                      <a:alpha val="43137"/>
                    </a:srgbClr>
                  </a:outerShdw>
                </a:effectLst>
              </a:rPr>
              <a:t>Possibilité de recourir à l’activité partielle: </a:t>
            </a:r>
          </a:p>
          <a:p>
            <a:pPr>
              <a:buFont typeface="Wingdings" panose="05000000000000000000" pitchFamily="2" charset="2"/>
              <a:buChar char="Ø"/>
            </a:pPr>
            <a:r>
              <a:rPr lang="fr-FR" sz="1800" dirty="0"/>
              <a:t>Conséquences sur le contrat de travail : le contrat de travail n’est pas rompu mais suspendu.</a:t>
            </a:r>
          </a:p>
          <a:p>
            <a:pPr>
              <a:buFont typeface="Wingdings" panose="05000000000000000000" pitchFamily="2" charset="2"/>
              <a:buChar char="Ø"/>
            </a:pPr>
            <a:r>
              <a:rPr lang="fr-FR" sz="1800" dirty="0"/>
              <a:t> Les salariés perçoivent une indemnité correspondant au minimum à 70% de la rémunération antérieure brute et cette dernière peut être augmentée à l’initiative de l’employeur. </a:t>
            </a:r>
          </a:p>
          <a:p>
            <a:pPr>
              <a:buFont typeface="Wingdings" panose="05000000000000000000" pitchFamily="2" charset="2"/>
              <a:buChar char="Ø"/>
            </a:pPr>
            <a:r>
              <a:rPr lang="fr-FR" sz="1800" dirty="0"/>
              <a:t> Compensation financière pour l’employeur : l’employeur bénéficie d’une allocation forfaitaire cofinancée par l’Etat et l’Unedic: </a:t>
            </a:r>
          </a:p>
          <a:p>
            <a:pPr lvl="2">
              <a:buFont typeface="Wingdings" panose="05000000000000000000" pitchFamily="2" charset="2"/>
              <a:buChar char="Ø"/>
            </a:pPr>
            <a:r>
              <a:rPr lang="fr-FR" b="1" dirty="0">
                <a:effectLst>
                  <a:outerShdw blurRad="38100" dist="38100" dir="2700000" algn="tl">
                    <a:srgbClr val="000000">
                      <a:alpha val="43137"/>
                    </a:srgbClr>
                  </a:outerShdw>
                </a:effectLst>
              </a:rPr>
              <a:t>8,04 euros par heure chômée pour les entreprises de 1 à 250 salariés; </a:t>
            </a:r>
          </a:p>
          <a:p>
            <a:pPr lvl="2">
              <a:buFont typeface="Wingdings" panose="05000000000000000000" pitchFamily="2" charset="2"/>
              <a:buChar char="Ø"/>
            </a:pPr>
            <a:r>
              <a:rPr lang="fr-FR" b="1" dirty="0">
                <a:effectLst>
                  <a:outerShdw blurRad="38100" dist="38100" dir="2700000" algn="tl">
                    <a:srgbClr val="000000">
                      <a:alpha val="43137"/>
                    </a:srgbClr>
                  </a:outerShdw>
                </a:effectLst>
              </a:rPr>
              <a:t> 7,23euros par heure chômée pour les entreprises de plus de 250 salariés</a:t>
            </a:r>
            <a:r>
              <a:rPr lang="fr-FR" dirty="0"/>
              <a:t>.</a:t>
            </a:r>
          </a:p>
          <a:p>
            <a:pPr>
              <a:buFont typeface="Wingdings" panose="05000000000000000000" pitchFamily="2" charset="2"/>
              <a:buChar char="q"/>
            </a:pPr>
            <a:r>
              <a:rPr lang="fr-FR" sz="1800" b="1" u="sng" dirty="0">
                <a:effectLst>
                  <a:outerShdw blurRad="38100" dist="38100" dir="2700000" algn="tl">
                    <a:srgbClr val="000000">
                      <a:alpha val="43137"/>
                    </a:srgbClr>
                  </a:outerShdw>
                </a:effectLst>
              </a:rPr>
              <a:t>Comment faire une demande d’activité partielle?  </a:t>
            </a:r>
            <a:r>
              <a:rPr lang="fr-FR" sz="1800" dirty="0"/>
              <a:t>Toutes les demandes d’activité partielle doivent être déposées auprès de l’administration via ce site : https://activitepartielle.emploi.gouv.fr/apart. </a:t>
            </a:r>
          </a:p>
          <a:p>
            <a:pPr>
              <a:buFont typeface="Wingdings" panose="05000000000000000000" pitchFamily="2" charset="2"/>
              <a:buChar char="q"/>
            </a:pPr>
            <a:r>
              <a:rPr lang="fr-FR" sz="1800" dirty="0"/>
              <a:t>Face à l’urgence, les délais de traitement des demandes ont été réduits de15joursà48heures. Néanmoins, face au nombre important de connexions, le temps de saisie est rallongé…</a:t>
            </a:r>
          </a:p>
          <a:p>
            <a:endParaRPr lang="fr-FR" sz="1800" dirty="0"/>
          </a:p>
        </p:txBody>
      </p:sp>
    </p:spTree>
    <p:extLst>
      <p:ext uri="{BB962C8B-B14F-4D97-AF65-F5344CB8AC3E}">
        <p14:creationId xmlns:p14="http://schemas.microsoft.com/office/powerpoint/2010/main" val="3908187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64DC9-58CA-4EE9-9F16-84944BE07EE2}"/>
              </a:ext>
            </a:extLst>
          </p:cNvPr>
          <p:cNvSpPr>
            <a:spLocks noGrp="1"/>
          </p:cNvSpPr>
          <p:nvPr>
            <p:ph type="title"/>
          </p:nvPr>
        </p:nvSpPr>
        <p:spPr/>
        <p:txBody>
          <a:bodyPr>
            <a:normAutofit/>
          </a:bodyPr>
          <a:lstStyle/>
          <a:p>
            <a:pPr algn="ctr"/>
            <a:r>
              <a:rPr lang="fr-FR" b="1" dirty="0"/>
              <a:t>Décryptage de l’indemnisation du chômage partiel</a:t>
            </a:r>
          </a:p>
        </p:txBody>
      </p:sp>
      <p:sp>
        <p:nvSpPr>
          <p:cNvPr id="3" name="Espace réservé du contenu 2">
            <a:extLst>
              <a:ext uri="{FF2B5EF4-FFF2-40B4-BE49-F238E27FC236}">
                <a16:creationId xmlns:a16="http://schemas.microsoft.com/office/drawing/2014/main" id="{7C3ABB2B-E84C-4762-8419-85DDB269F481}"/>
              </a:ext>
            </a:extLst>
          </p:cNvPr>
          <p:cNvSpPr>
            <a:spLocks noGrp="1"/>
          </p:cNvSpPr>
          <p:nvPr>
            <p:ph idx="1"/>
          </p:nvPr>
        </p:nvSpPr>
        <p:spPr>
          <a:xfrm>
            <a:off x="253218" y="2011680"/>
            <a:ext cx="11938782" cy="4206240"/>
          </a:xfrm>
        </p:spPr>
        <p:txBody>
          <a:bodyPr>
            <a:noAutofit/>
          </a:bodyPr>
          <a:lstStyle/>
          <a:p>
            <a:pPr>
              <a:buFont typeface="Wingdings" panose="05000000000000000000" pitchFamily="2" charset="2"/>
              <a:buChar char="q"/>
            </a:pPr>
            <a:r>
              <a:rPr lang="fr-FR" sz="2000" dirty="0"/>
              <a:t> </a:t>
            </a:r>
            <a:r>
              <a:rPr lang="fr-FR" sz="2000" b="1" u="sng" dirty="0">
                <a:effectLst>
                  <a:outerShdw blurRad="38100" dist="38100" dir="2700000" algn="tl">
                    <a:srgbClr val="000000">
                      <a:alpha val="43137"/>
                    </a:srgbClr>
                  </a:outerShdw>
                </a:effectLst>
              </a:rPr>
              <a:t>Contingent annuel d'heures indemnisables  </a:t>
            </a:r>
            <a:r>
              <a:rPr lang="fr-FR" sz="2000" dirty="0"/>
              <a:t>: 1 000 heures par salarié et par an (Arrêté du 26-8-2013 art. 1 : JO 6-9 p. 15084)</a:t>
            </a:r>
          </a:p>
          <a:p>
            <a:pPr>
              <a:buFont typeface="Wingdings" panose="05000000000000000000" pitchFamily="2" charset="2"/>
              <a:buChar char="q"/>
            </a:pPr>
            <a:r>
              <a:rPr lang="fr-FR" sz="2000" dirty="0"/>
              <a:t> </a:t>
            </a:r>
            <a:r>
              <a:rPr lang="fr-FR" sz="2000" b="1" u="sng" dirty="0">
                <a:effectLst>
                  <a:outerShdw blurRad="38100" dist="38100" dir="2700000" algn="tl">
                    <a:srgbClr val="000000">
                      <a:alpha val="43137"/>
                    </a:srgbClr>
                  </a:outerShdw>
                </a:effectLst>
              </a:rPr>
              <a:t>Décompte des heures :</a:t>
            </a:r>
          </a:p>
          <a:p>
            <a:pPr>
              <a:buFont typeface="Wingdings" panose="05000000000000000000" pitchFamily="2" charset="2"/>
              <a:buChar char="Ø"/>
            </a:pPr>
            <a:r>
              <a:rPr lang="fr-FR" sz="2000" dirty="0"/>
              <a:t>Soit un salarié qui travaille d'ordinaire 35 heures par semaine et qui, au cours d'une semaine d'activité partielle, ne travaille que 20 heures.</a:t>
            </a:r>
            <a:br>
              <a:rPr lang="fr-FR" sz="2000" dirty="0"/>
            </a:br>
            <a:r>
              <a:rPr lang="fr-FR" sz="2000" dirty="0"/>
              <a:t>Le nombre d'heures indemnisables est : 35 − 20 = 15 heures.</a:t>
            </a:r>
            <a:br>
              <a:rPr lang="fr-FR" sz="2000" dirty="0"/>
            </a:br>
            <a:r>
              <a:rPr lang="fr-FR" sz="2000" dirty="0"/>
              <a:t>Soit un salarié qui travaille d'ordinaire 32 heures par semaine et qui, au cours d'une semaine d'activité partielle, ne travaille que 20 heures.</a:t>
            </a:r>
            <a:br>
              <a:rPr lang="fr-FR" sz="2000" dirty="0"/>
            </a:br>
            <a:r>
              <a:rPr lang="fr-FR" sz="2000" dirty="0"/>
              <a:t>Le nombre d'heures indemnisables est : 32 − 20 = 12 heures.</a:t>
            </a:r>
          </a:p>
          <a:p>
            <a:pPr>
              <a:buFont typeface="Wingdings" panose="05000000000000000000" pitchFamily="2" charset="2"/>
              <a:buChar char="Ø"/>
            </a:pPr>
            <a:r>
              <a:rPr lang="fr-FR" sz="2000" dirty="0"/>
              <a:t>Pour déterminer le nombre d'heures indemnisables au titre de l'activité partielle lorsque la durée du travail du salarié est fixée par forfait en heures ou en jours sur l'année, est prise en compte la durée légale correspondant aux jours de fermeture de l'établissement.</a:t>
            </a:r>
            <a:br>
              <a:rPr lang="fr-FR" sz="2000" dirty="0"/>
            </a:br>
            <a:r>
              <a:rPr lang="fr-FR" sz="2000" dirty="0"/>
              <a:t>Exemple Une journée de fermeture correspond à 7 heures, une demi-journée à 3 heures 30.</a:t>
            </a:r>
            <a:br>
              <a:rPr lang="fr-FR" sz="2000" dirty="0"/>
            </a:br>
            <a:r>
              <a:rPr lang="fr-FR" sz="2000" dirty="0"/>
              <a:t>Si un salarié voit son établissement fermer pour 2,5 jours, le nombre d'heures indemnisables est : 2 × 7 + 3,5 = 17 h 30.</a:t>
            </a:r>
          </a:p>
          <a:p>
            <a:pPr lvl="1">
              <a:buFont typeface="Wingdings" panose="05000000000000000000" pitchFamily="2" charset="2"/>
              <a:buChar char="Ø"/>
            </a:pPr>
            <a:endParaRPr lang="fr-FR" dirty="0"/>
          </a:p>
          <a:p>
            <a:pPr>
              <a:buFont typeface="Wingdings" panose="05000000000000000000" pitchFamily="2" charset="2"/>
              <a:buChar char="q"/>
            </a:pPr>
            <a:endParaRPr lang="fr-FR" sz="2000" dirty="0"/>
          </a:p>
        </p:txBody>
      </p:sp>
    </p:spTree>
    <p:extLst>
      <p:ext uri="{BB962C8B-B14F-4D97-AF65-F5344CB8AC3E}">
        <p14:creationId xmlns:p14="http://schemas.microsoft.com/office/powerpoint/2010/main" val="3956386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2ED207-946D-4B81-A0A8-CA6F69768C3C}"/>
              </a:ext>
            </a:extLst>
          </p:cNvPr>
          <p:cNvSpPr>
            <a:spLocks noGrp="1"/>
          </p:cNvSpPr>
          <p:nvPr>
            <p:ph type="title"/>
          </p:nvPr>
        </p:nvSpPr>
        <p:spPr/>
        <p:txBody>
          <a:bodyPr/>
          <a:lstStyle/>
          <a:p>
            <a:r>
              <a:rPr lang="fr-FR" b="1" dirty="0"/>
              <a:t>Décryptage de l’indemnisation du chômage partiel</a:t>
            </a:r>
            <a:endParaRPr lang="fr-FR" dirty="0"/>
          </a:p>
        </p:txBody>
      </p:sp>
      <p:sp>
        <p:nvSpPr>
          <p:cNvPr id="3" name="Espace réservé du contenu 2">
            <a:extLst>
              <a:ext uri="{FF2B5EF4-FFF2-40B4-BE49-F238E27FC236}">
                <a16:creationId xmlns:a16="http://schemas.microsoft.com/office/drawing/2014/main" id="{D06381C3-0F51-40CA-8D2F-87CE776D3EFD}"/>
              </a:ext>
            </a:extLst>
          </p:cNvPr>
          <p:cNvSpPr>
            <a:spLocks noGrp="1"/>
          </p:cNvSpPr>
          <p:nvPr>
            <p:ph idx="1"/>
          </p:nvPr>
        </p:nvSpPr>
        <p:spPr>
          <a:xfrm>
            <a:off x="239151" y="2011680"/>
            <a:ext cx="11788726" cy="4206240"/>
          </a:xfrm>
        </p:spPr>
        <p:txBody>
          <a:bodyPr>
            <a:normAutofit fontScale="92500" lnSpcReduction="10000"/>
          </a:bodyPr>
          <a:lstStyle/>
          <a:p>
            <a:pPr>
              <a:buFont typeface="Wingdings" panose="05000000000000000000" pitchFamily="2" charset="2"/>
              <a:buChar char="q"/>
            </a:pPr>
            <a:r>
              <a:rPr lang="fr-FR" b="1" u="sng" dirty="0">
                <a:effectLst>
                  <a:outerShdw blurRad="38100" dist="38100" dir="2700000" algn="tl">
                    <a:srgbClr val="000000">
                      <a:alpha val="43137"/>
                    </a:srgbClr>
                  </a:outerShdw>
                </a:effectLst>
              </a:rPr>
              <a:t>Montant de l’indemnité versée au Salarié :</a:t>
            </a:r>
          </a:p>
          <a:p>
            <a:pPr>
              <a:buFont typeface="Wingdings" panose="05000000000000000000" pitchFamily="2" charset="2"/>
              <a:buChar char="Ø"/>
            </a:pPr>
            <a:r>
              <a:rPr lang="fr-FR" dirty="0"/>
              <a:t>Le salarié placé en activité partielle reçoit une indemnité horaire, correspondant à 70% de sa rémunération brute servant d'assiette de l'indemnité de congés payés telle que prévue au </a:t>
            </a:r>
            <a:r>
              <a:rPr lang="fr-FR" dirty="0">
                <a:hlinkClick r:id="rId2">
                  <a:extLst>
                    <a:ext uri="{A12FA001-AC4F-418D-AE19-62706E023703}">
                      <ahyp:hlinkClr xmlns:ahyp="http://schemas.microsoft.com/office/drawing/2018/hyperlinkcolor" val="tx"/>
                    </a:ext>
                  </a:extLst>
                </a:hlinkClick>
              </a:rPr>
              <a:t>II de l'article L 3141-22 du Code du travail</a:t>
            </a:r>
            <a:r>
              <a:rPr lang="fr-FR" dirty="0"/>
              <a:t>, ramenée à un montant horaire sur la base de la durée légale du travail applicable dans l'entreprise ou, lorsqu'elle est inférieure, la durée collective du travail ou la durée stipulée au contrat de travail.</a:t>
            </a:r>
          </a:p>
          <a:p>
            <a:pPr>
              <a:buFont typeface="Wingdings" panose="05000000000000000000" pitchFamily="2" charset="2"/>
              <a:buChar char="Ø"/>
            </a:pPr>
            <a:r>
              <a:rPr lang="fr-FR" dirty="0"/>
              <a:t>Par exemple, soit un salarié, dont l'horaire de travail habituel est de 35 h hebdomadaire, qui est placé en activité partielle à compter du 16 mars 2020. Le mois précédent, il a perçu une rémunération brute de 1 900 €. Le taux horaire de l'indemnité d'activité partielle due au salarié est de : 1 900/151,67 × 70 % = 12,53 × 70 % = 8,77 €.</a:t>
            </a:r>
          </a:p>
          <a:p>
            <a:pPr>
              <a:buFont typeface="Wingdings" panose="05000000000000000000" pitchFamily="2" charset="2"/>
              <a:buChar char="Ø"/>
            </a:pPr>
            <a:r>
              <a:rPr lang="fr-FR" dirty="0"/>
              <a:t>Les conventions collectives ou accords d’entreprises peuvent prévoir des modalités spécifiques d’indemnisation (Vous pouvez contacter AVOCAGIR pour avoir des précisions)</a:t>
            </a:r>
          </a:p>
          <a:p>
            <a:pPr>
              <a:buFont typeface="Wingdings" panose="05000000000000000000" pitchFamily="2" charset="2"/>
              <a:buChar char="q"/>
            </a:pPr>
            <a:r>
              <a:rPr lang="fr-FR" b="1" u="sng" dirty="0">
                <a:effectLst>
                  <a:outerShdw blurRad="38100" dist="38100" dir="2700000" algn="tl">
                    <a:srgbClr val="000000">
                      <a:alpha val="43137"/>
                    </a:srgbClr>
                  </a:outerShdw>
                </a:effectLst>
              </a:rPr>
              <a:t>Pour les salariés en contrat d'apprentissage ou de professionnalisation</a:t>
            </a:r>
            <a:r>
              <a:rPr lang="fr-FR" dirty="0"/>
              <a:t>, l'allocation d'activité partielle ne peut pas être supérieure au montant de l'indemnité horaire due par l'employeur</a:t>
            </a:r>
          </a:p>
          <a:p>
            <a:endParaRPr lang="fr-FR" dirty="0"/>
          </a:p>
        </p:txBody>
      </p:sp>
    </p:spTree>
    <p:extLst>
      <p:ext uri="{BB962C8B-B14F-4D97-AF65-F5344CB8AC3E}">
        <p14:creationId xmlns:p14="http://schemas.microsoft.com/office/powerpoint/2010/main" val="373383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1CC59D-C967-41D3-9F34-C0F7865A98CD}"/>
              </a:ext>
            </a:extLst>
          </p:cNvPr>
          <p:cNvSpPr>
            <a:spLocks noGrp="1"/>
          </p:cNvSpPr>
          <p:nvPr>
            <p:ph type="title"/>
          </p:nvPr>
        </p:nvSpPr>
        <p:spPr>
          <a:xfrm>
            <a:off x="1272587" y="240633"/>
            <a:ext cx="9784080" cy="1508760"/>
          </a:xfrm>
        </p:spPr>
        <p:txBody>
          <a:bodyPr/>
          <a:lstStyle/>
          <a:p>
            <a:r>
              <a:rPr lang="fr-FR" b="1" dirty="0"/>
              <a:t>LE SALARIE EN ARRÊT DE TRAVAIL</a:t>
            </a:r>
          </a:p>
        </p:txBody>
      </p:sp>
      <p:sp>
        <p:nvSpPr>
          <p:cNvPr id="3" name="Espace réservé du contenu 2">
            <a:extLst>
              <a:ext uri="{FF2B5EF4-FFF2-40B4-BE49-F238E27FC236}">
                <a16:creationId xmlns:a16="http://schemas.microsoft.com/office/drawing/2014/main" id="{66FFFE33-09EB-46E4-A8DD-EAB84C32E6EA}"/>
              </a:ext>
            </a:extLst>
          </p:cNvPr>
          <p:cNvSpPr>
            <a:spLocks noGrp="1"/>
          </p:cNvSpPr>
          <p:nvPr>
            <p:ph idx="1"/>
          </p:nvPr>
        </p:nvSpPr>
        <p:spPr>
          <a:xfrm>
            <a:off x="653142" y="2011679"/>
            <a:ext cx="11248571" cy="4605687"/>
          </a:xfrm>
        </p:spPr>
        <p:txBody>
          <a:bodyPr>
            <a:normAutofit fontScale="92500" lnSpcReduction="20000"/>
          </a:bodyPr>
          <a:lstStyle/>
          <a:p>
            <a:pPr>
              <a:buFont typeface="Wingdings" panose="05000000000000000000" pitchFamily="2" charset="2"/>
              <a:buChar char="q"/>
            </a:pPr>
            <a:r>
              <a:rPr lang="fr-FR" dirty="0"/>
              <a:t> </a:t>
            </a:r>
            <a:r>
              <a:rPr lang="fr-FR" b="1" u="sng" dirty="0">
                <a:effectLst>
                  <a:outerShdw blurRad="38100" dist="38100" dir="2700000" algn="tl">
                    <a:srgbClr val="000000">
                      <a:alpha val="43137"/>
                    </a:srgbClr>
                  </a:outerShdw>
                </a:effectLst>
              </a:rPr>
              <a:t>Les motifs possibles :</a:t>
            </a:r>
          </a:p>
          <a:p>
            <a:pPr>
              <a:buFont typeface="Wingdings" panose="05000000000000000000" pitchFamily="2" charset="2"/>
              <a:buChar char="Ø"/>
            </a:pPr>
            <a:r>
              <a:rPr lang="fr-FR" dirty="0"/>
              <a:t> le salarié fait l’objet d’une mesure d'isolement, d'éviction ou de maintien à domicile, il est donc placé en quarantaine. </a:t>
            </a:r>
          </a:p>
          <a:p>
            <a:pPr>
              <a:buFont typeface="Wingdings" panose="05000000000000000000" pitchFamily="2" charset="2"/>
              <a:buChar char="Ø"/>
            </a:pPr>
            <a:r>
              <a:rPr lang="fr-FR" dirty="0"/>
              <a:t>le salarié est parent d’un enfant dont l’établissement d’accueil a été fermé sur décision de l’autorité publique</a:t>
            </a:r>
          </a:p>
          <a:p>
            <a:pPr>
              <a:buFont typeface="Wingdings" panose="05000000000000000000" pitchFamily="2" charset="2"/>
              <a:buChar char="q"/>
            </a:pPr>
            <a:r>
              <a:rPr lang="fr-FR" b="1" u="sng" dirty="0">
                <a:effectLst>
                  <a:outerShdw blurRad="38100" dist="38100" dir="2700000" algn="tl">
                    <a:srgbClr val="000000">
                      <a:alpha val="43137"/>
                    </a:srgbClr>
                  </a:outerShdw>
                </a:effectLst>
              </a:rPr>
              <a:t>Quelle indemnisation ?</a:t>
            </a:r>
          </a:p>
          <a:p>
            <a:pPr>
              <a:buFont typeface="Wingdings" panose="05000000000000000000" pitchFamily="2" charset="2"/>
              <a:buChar char="Ø"/>
            </a:pPr>
            <a:r>
              <a:rPr lang="fr-FR" dirty="0"/>
              <a:t>Un régime dérogatoire a été prévu par le Gouvernement: </a:t>
            </a:r>
          </a:p>
          <a:p>
            <a:pPr marL="0" indent="0">
              <a:buNone/>
            </a:pPr>
            <a:r>
              <a:rPr lang="fr-FR" dirty="0"/>
              <a:t>1 - le versement d’indemnités journalières pendant une durée maximale de 20 jours sans application d’un délai de carence sans conditions;</a:t>
            </a:r>
          </a:p>
          <a:p>
            <a:pPr marL="0" indent="0">
              <a:buNone/>
            </a:pPr>
            <a:r>
              <a:rPr lang="fr-FR" dirty="0"/>
              <a:t> 2 - la suppression du délai de carence applicable à l’indemnité complémentaire à l’indemnité journalière de Sécurité sociale </a:t>
            </a:r>
          </a:p>
          <a:p>
            <a:pPr marL="0" indent="0">
              <a:buNone/>
            </a:pPr>
            <a:r>
              <a:rPr lang="fr-FR" dirty="0"/>
              <a:t> 3- Dispositions en vigueur jusqu’au 30 avril 2020 </a:t>
            </a:r>
          </a:p>
          <a:p>
            <a:pPr>
              <a:buFont typeface="Wingdings" panose="05000000000000000000" pitchFamily="2" charset="2"/>
              <a:buChar char="q"/>
            </a:pPr>
            <a:r>
              <a:rPr lang="fr-FR" b="1" u="sng" dirty="0">
                <a:effectLst>
                  <a:outerShdw blurRad="38100" dist="38100" dir="2700000" algn="tl">
                    <a:srgbClr val="000000">
                      <a:alpha val="43137"/>
                    </a:srgbClr>
                  </a:outerShdw>
                </a:effectLst>
              </a:rPr>
              <a:t>Les dispositions conventionnelles restent en vigueur </a:t>
            </a:r>
            <a:r>
              <a:rPr lang="fr-FR" dirty="0"/>
              <a:t>: le complément de salaire éventuellement du par l’employeur sera fonction de la convention collective applicable</a:t>
            </a:r>
          </a:p>
        </p:txBody>
      </p:sp>
    </p:spTree>
    <p:extLst>
      <p:ext uri="{BB962C8B-B14F-4D97-AF65-F5344CB8AC3E}">
        <p14:creationId xmlns:p14="http://schemas.microsoft.com/office/powerpoint/2010/main" val="3606257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940EE8-EAF7-4741-9F39-41025E1BBC38}"/>
              </a:ext>
            </a:extLst>
          </p:cNvPr>
          <p:cNvSpPr>
            <a:spLocks noGrp="1"/>
          </p:cNvSpPr>
          <p:nvPr>
            <p:ph type="title"/>
          </p:nvPr>
        </p:nvSpPr>
        <p:spPr/>
        <p:txBody>
          <a:bodyPr/>
          <a:lstStyle/>
          <a:p>
            <a:r>
              <a:rPr lang="fr-FR" b="1" dirty="0"/>
              <a:t>FONCTIONNEMENT DES IJSS</a:t>
            </a:r>
          </a:p>
        </p:txBody>
      </p:sp>
      <p:sp>
        <p:nvSpPr>
          <p:cNvPr id="3" name="Espace réservé du contenu 2">
            <a:extLst>
              <a:ext uri="{FF2B5EF4-FFF2-40B4-BE49-F238E27FC236}">
                <a16:creationId xmlns:a16="http://schemas.microsoft.com/office/drawing/2014/main" id="{6DAC9C16-6F78-46D8-99C0-8672A70C2993}"/>
              </a:ext>
            </a:extLst>
          </p:cNvPr>
          <p:cNvSpPr>
            <a:spLocks noGrp="1"/>
          </p:cNvSpPr>
          <p:nvPr>
            <p:ph idx="1"/>
          </p:nvPr>
        </p:nvSpPr>
        <p:spPr/>
        <p:txBody>
          <a:bodyPr/>
          <a:lstStyle/>
          <a:p>
            <a:pPr algn="just">
              <a:buFont typeface="Wingdings" panose="05000000000000000000" pitchFamily="2" charset="2"/>
              <a:buChar char="q"/>
            </a:pPr>
            <a:r>
              <a:rPr lang="fr-FR" b="1" u="sng" dirty="0">
                <a:effectLst>
                  <a:outerShdw blurRad="38100" dist="38100" dir="2700000" algn="tl">
                    <a:srgbClr val="000000">
                      <a:alpha val="43137"/>
                    </a:srgbClr>
                  </a:outerShdw>
                </a:effectLst>
              </a:rPr>
              <a:t>Le décret prévoit ainsi le versement de l’IJSS à tous les salariés: </a:t>
            </a:r>
          </a:p>
          <a:p>
            <a:pPr algn="just">
              <a:buFont typeface="Wingdings" panose="05000000000000000000" pitchFamily="2" charset="2"/>
              <a:buChar char="Ø"/>
            </a:pPr>
            <a:r>
              <a:rPr lang="fr-FR" dirty="0"/>
              <a:t>dès le premier jour d’arrêt du travail et donc sans application du délai de carence de droit communde3jours; </a:t>
            </a:r>
          </a:p>
          <a:p>
            <a:pPr algn="just">
              <a:buFont typeface="Wingdings" panose="05000000000000000000" pitchFamily="2" charset="2"/>
              <a:buChar char="Ø"/>
            </a:pPr>
            <a:r>
              <a:rPr lang="fr-FR" dirty="0"/>
              <a:t> sur arrêt de travail émis par la caisse d'assurance maladie dont dépend le salarié ou, le cas échéant, par les médecins conseils de la CNAM/MSA qui le transmettent sans délai à l'employeur de l'assuré; </a:t>
            </a:r>
          </a:p>
          <a:p>
            <a:pPr algn="just">
              <a:buFont typeface="Wingdings" panose="05000000000000000000" pitchFamily="2" charset="2"/>
              <a:buChar char="Ø"/>
            </a:pPr>
            <a:r>
              <a:rPr lang="fr-FR" dirty="0"/>
              <a:t>Les conditions d’ouverture des droits normalement requises ne sont pas exigées;</a:t>
            </a:r>
          </a:p>
          <a:p>
            <a:pPr algn="just">
              <a:buFont typeface="Wingdings" panose="05000000000000000000" pitchFamily="2" charset="2"/>
              <a:buChar char="Ø"/>
            </a:pPr>
            <a:r>
              <a:rPr lang="fr-FR" dirty="0"/>
              <a:t> une durée maximale d’indemnisation est de 20jours</a:t>
            </a:r>
          </a:p>
        </p:txBody>
      </p:sp>
    </p:spTree>
    <p:extLst>
      <p:ext uri="{BB962C8B-B14F-4D97-AF65-F5344CB8AC3E}">
        <p14:creationId xmlns:p14="http://schemas.microsoft.com/office/powerpoint/2010/main" val="760598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7697DB-52F0-4EF3-8AD4-4A3BE500F8B8}"/>
              </a:ext>
            </a:extLst>
          </p:cNvPr>
          <p:cNvSpPr>
            <a:spLocks noGrp="1"/>
          </p:cNvSpPr>
          <p:nvPr>
            <p:ph type="title"/>
          </p:nvPr>
        </p:nvSpPr>
        <p:spPr/>
        <p:txBody>
          <a:bodyPr>
            <a:normAutofit fontScale="90000"/>
          </a:bodyPr>
          <a:lstStyle/>
          <a:p>
            <a:r>
              <a:rPr lang="fr-FR" b="1" dirty="0"/>
              <a:t>SORT DES SALARIES  AYANT DES ENFANTS DE MOINS DE 16 ANS DONT L’ETABLISSEMENT SCOLAIRE EST FERME</a:t>
            </a:r>
          </a:p>
        </p:txBody>
      </p:sp>
      <p:sp>
        <p:nvSpPr>
          <p:cNvPr id="3" name="Espace réservé du contenu 2">
            <a:extLst>
              <a:ext uri="{FF2B5EF4-FFF2-40B4-BE49-F238E27FC236}">
                <a16:creationId xmlns:a16="http://schemas.microsoft.com/office/drawing/2014/main" id="{C9B645AD-3A2E-4365-A859-62350B134450}"/>
              </a:ext>
            </a:extLst>
          </p:cNvPr>
          <p:cNvSpPr>
            <a:spLocks noGrp="1"/>
          </p:cNvSpPr>
          <p:nvPr>
            <p:ph idx="1"/>
          </p:nvPr>
        </p:nvSpPr>
        <p:spPr>
          <a:xfrm>
            <a:off x="377370" y="2011680"/>
            <a:ext cx="11408229" cy="4846320"/>
          </a:xfrm>
        </p:spPr>
        <p:txBody>
          <a:bodyPr>
            <a:normAutofit lnSpcReduction="10000"/>
          </a:bodyPr>
          <a:lstStyle/>
          <a:p>
            <a:pPr algn="just">
              <a:buFont typeface="Wingdings" panose="05000000000000000000" pitchFamily="2" charset="2"/>
              <a:buChar char="q"/>
            </a:pPr>
            <a:r>
              <a:rPr lang="fr-FR" dirty="0"/>
              <a:t> Le salarié informe son employeur et ils envisagent ensemble les modalités de travail qui pourraient être mises en place(télétravail, modification des dates de congés payés). </a:t>
            </a:r>
          </a:p>
          <a:p>
            <a:pPr algn="just">
              <a:buFont typeface="Wingdings" panose="05000000000000000000" pitchFamily="2" charset="2"/>
              <a:buChar char="q"/>
            </a:pPr>
            <a:r>
              <a:rPr lang="fr-FR" dirty="0"/>
              <a:t>Si aucune solution n’est possible, alors le salarié est placé en arrêt de travail indemnisé.</a:t>
            </a:r>
          </a:p>
          <a:p>
            <a:pPr algn="just">
              <a:buFont typeface="Wingdings" panose="05000000000000000000" pitchFamily="2" charset="2"/>
              <a:buChar char="q"/>
            </a:pPr>
            <a:r>
              <a:rPr lang="fr-FR" dirty="0"/>
              <a:t>’employeur déclare l’arrêt de travail à compter du jour du début de l’arrêt sur le site Internet : https://declare.ameli.fr. </a:t>
            </a:r>
          </a:p>
          <a:p>
            <a:pPr algn="just">
              <a:buFont typeface="Wingdings" panose="05000000000000000000" pitchFamily="2" charset="2"/>
              <a:buChar char="q"/>
            </a:pPr>
            <a:r>
              <a:rPr lang="fr-FR" dirty="0"/>
              <a:t> Un seul parent peut être bénéficiaire de cette indemnisation, le salarié doit alors fournir une attestation sur l’honneur par laquelle il s’engage à être le seul parent bénéficiaire de l’arrêt de travail. </a:t>
            </a:r>
          </a:p>
          <a:p>
            <a:pPr algn="just">
              <a:buFont typeface="Wingdings" panose="05000000000000000000" pitchFamily="2" charset="2"/>
              <a:buChar char="q"/>
            </a:pPr>
            <a:r>
              <a:rPr lang="fr-FR" dirty="0"/>
              <a:t> Les indemnités journalières peuvent être versées pendant toute la durée de fermeture de l'établissement accueillant cet enfant.</a:t>
            </a:r>
          </a:p>
          <a:p>
            <a:pPr algn="just">
              <a:buFont typeface="Wingdings" panose="05000000000000000000" pitchFamily="2" charset="2"/>
              <a:buChar char="q"/>
            </a:pPr>
            <a:r>
              <a:rPr lang="fr-FR" dirty="0"/>
              <a:t>Le travailleur indépendant ou l’exploitant agricole parent d’un enfant de moins de 16 ans concerné par une mesure de fermeture de son établissement d’accueil doit déclarer son arrêt de travail sur la page employeur sur le site internet </a:t>
            </a:r>
            <a:r>
              <a:rPr lang="fr-FR" dirty="0" err="1"/>
              <a:t>dédié:https</a:t>
            </a:r>
            <a:r>
              <a:rPr lang="fr-FR" dirty="0"/>
              <a:t>://declare.ameli.fr. Les conditions de prise en charge sont identiques,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60510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880B4-23D4-47A3-84B6-1BA6E46AD2B1}"/>
              </a:ext>
            </a:extLst>
          </p:cNvPr>
          <p:cNvSpPr>
            <a:spLocks noGrp="1"/>
          </p:cNvSpPr>
          <p:nvPr>
            <p:ph type="title"/>
          </p:nvPr>
        </p:nvSpPr>
        <p:spPr/>
        <p:txBody>
          <a:bodyPr>
            <a:normAutofit fontScale="90000"/>
          </a:bodyPr>
          <a:lstStyle/>
          <a:p>
            <a:pPr algn="ctr"/>
            <a:r>
              <a:rPr lang="fr-FR" dirty="0"/>
              <a:t> </a:t>
            </a:r>
            <a:br>
              <a:rPr lang="fr-FR" dirty="0"/>
            </a:br>
            <a:br>
              <a:rPr lang="fr-FR" dirty="0"/>
            </a:br>
            <a:r>
              <a:rPr lang="fr-FR" b="1" dirty="0"/>
              <a:t>Rappel des obligations de l’employeur </a:t>
            </a:r>
            <a:br>
              <a:rPr lang="fr-FR" b="1" dirty="0"/>
            </a:br>
            <a:br>
              <a:rPr lang="fr-FR" b="1" dirty="0"/>
            </a:br>
            <a:r>
              <a:rPr lang="fr-FR" b="1" dirty="0"/>
              <a:t>L’obligation de sécurité</a:t>
            </a:r>
            <a:br>
              <a:rPr lang="fr-FR" b="1" u="sng" dirty="0"/>
            </a:br>
            <a:br>
              <a:rPr lang="fr-FR" dirty="0"/>
            </a:br>
            <a:endParaRPr lang="fr-FR" dirty="0"/>
          </a:p>
        </p:txBody>
      </p:sp>
      <p:sp>
        <p:nvSpPr>
          <p:cNvPr id="3" name="Espace réservé du contenu 2">
            <a:extLst>
              <a:ext uri="{FF2B5EF4-FFF2-40B4-BE49-F238E27FC236}">
                <a16:creationId xmlns:a16="http://schemas.microsoft.com/office/drawing/2014/main" id="{00DA4162-0122-4027-B368-297046674E98}"/>
              </a:ext>
            </a:extLst>
          </p:cNvPr>
          <p:cNvSpPr>
            <a:spLocks noGrp="1"/>
          </p:cNvSpPr>
          <p:nvPr>
            <p:ph idx="1"/>
          </p:nvPr>
        </p:nvSpPr>
        <p:spPr>
          <a:xfrm>
            <a:off x="1001584" y="1919400"/>
            <a:ext cx="9784080" cy="4867293"/>
          </a:xfrm>
        </p:spPr>
        <p:txBody>
          <a:bodyPr>
            <a:normAutofit fontScale="40000" lnSpcReduction="20000"/>
          </a:bodyPr>
          <a:lstStyle/>
          <a:p>
            <a:pPr algn="just">
              <a:buFont typeface="Wingdings" panose="05000000000000000000" pitchFamily="2" charset="2"/>
              <a:buChar char="q"/>
            </a:pPr>
            <a:r>
              <a:rPr lang="fr-FR" sz="5600" dirty="0"/>
              <a:t>l’employeur doit prendre toutes les mesures nécessaires afin d’assurer la santé et la sécurité, aussi bien physique que mentale, de ses salariés (C. trav., art. L. 4121-1). Face au Coronavirus, cette obligation comporte plusieurs aspects:</a:t>
            </a:r>
          </a:p>
          <a:p>
            <a:pPr marL="0" indent="0" algn="just">
              <a:buNone/>
            </a:pPr>
            <a:endParaRPr lang="fr-FR" sz="5600" dirty="0"/>
          </a:p>
          <a:p>
            <a:pPr algn="just">
              <a:buFont typeface="Wingdings" panose="05000000000000000000" pitchFamily="2" charset="2"/>
              <a:buChar char="Ø"/>
            </a:pPr>
            <a:r>
              <a:rPr lang="fr-FR" sz="5600" dirty="0"/>
              <a:t>L’employeur a une obligation d’information des salariés sur la situation (qui comprend notamment la diffusion de consignes de sécurité).</a:t>
            </a:r>
          </a:p>
          <a:p>
            <a:pPr algn="just">
              <a:buFont typeface="Wingdings" panose="05000000000000000000" pitchFamily="2" charset="2"/>
              <a:buChar char="Ø"/>
            </a:pPr>
            <a:endParaRPr lang="fr-FR" sz="5600" dirty="0"/>
          </a:p>
          <a:p>
            <a:pPr algn="just">
              <a:buFont typeface="Wingdings" panose="05000000000000000000" pitchFamily="2" charset="2"/>
              <a:buChar char="Ø"/>
            </a:pPr>
            <a:r>
              <a:rPr lang="fr-FR" sz="5600" dirty="0"/>
              <a:t>Il existe également une obligation de formation renforcée pour les salariés affectés à des postes de travail présentant des risques particuliers pour leur santé.</a:t>
            </a:r>
          </a:p>
          <a:p>
            <a:pPr algn="just">
              <a:buFont typeface="Wingdings" panose="05000000000000000000" pitchFamily="2" charset="2"/>
              <a:buChar char="Ø"/>
            </a:pPr>
            <a:endParaRPr lang="fr-FR" sz="5600" dirty="0"/>
          </a:p>
          <a:p>
            <a:pPr algn="just">
              <a:buFont typeface="Wingdings" panose="05000000000000000000" pitchFamily="2" charset="2"/>
              <a:buChar char="q"/>
            </a:pPr>
            <a:r>
              <a:rPr lang="fr-FR" sz="5600" dirty="0"/>
              <a:t>L’employeur doit mettre à disposition des salariés les équipements de travail nécessaires et appropriés au travail à réaliser en vue de préserver leur santé et leur sécurité. Par exemple, le port de masque est recommandé pour les salariés en contact étroit et régulier avec le public</a:t>
            </a:r>
            <a:endParaRPr lang="fr-FR" dirty="0"/>
          </a:p>
        </p:txBody>
      </p:sp>
    </p:spTree>
    <p:extLst>
      <p:ext uri="{BB962C8B-B14F-4D97-AF65-F5344CB8AC3E}">
        <p14:creationId xmlns:p14="http://schemas.microsoft.com/office/powerpoint/2010/main" val="340107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6B57CF-AD06-4EFF-95D7-A815CA5BA30B}"/>
              </a:ext>
            </a:extLst>
          </p:cNvPr>
          <p:cNvSpPr>
            <a:spLocks noGrp="1"/>
          </p:cNvSpPr>
          <p:nvPr>
            <p:ph type="title"/>
          </p:nvPr>
        </p:nvSpPr>
        <p:spPr/>
        <p:txBody>
          <a:bodyPr>
            <a:normAutofit fontScale="90000"/>
          </a:bodyPr>
          <a:lstStyle/>
          <a:p>
            <a:pPr algn="ctr"/>
            <a:br>
              <a:rPr lang="fr-FR" b="1" u="sng" dirty="0">
                <a:latin typeface="+mn-lt"/>
              </a:rPr>
            </a:br>
            <a:r>
              <a:rPr lang="fr-FR" b="1" dirty="0"/>
              <a:t>Rappel des obligations de l’employeur </a:t>
            </a:r>
            <a:br>
              <a:rPr lang="fr-FR" b="1" dirty="0"/>
            </a:br>
            <a:br>
              <a:rPr lang="fr-FR" b="1" dirty="0"/>
            </a:br>
            <a:r>
              <a:rPr lang="fr-FR" b="1" dirty="0"/>
              <a:t>L’obligation de sécurité</a:t>
            </a:r>
            <a:br>
              <a:rPr lang="fr-FR" dirty="0">
                <a:latin typeface="+mn-lt"/>
              </a:rPr>
            </a:br>
            <a:endParaRPr lang="fr-FR" dirty="0">
              <a:latin typeface="+mn-lt"/>
            </a:endParaRPr>
          </a:p>
        </p:txBody>
      </p:sp>
      <p:sp>
        <p:nvSpPr>
          <p:cNvPr id="7" name="Rectangle 2">
            <a:extLst>
              <a:ext uri="{FF2B5EF4-FFF2-40B4-BE49-F238E27FC236}">
                <a16:creationId xmlns:a16="http://schemas.microsoft.com/office/drawing/2014/main" id="{879B65A1-8ED3-42B2-9E98-61DD5FB37B93}"/>
              </a:ext>
            </a:extLst>
          </p:cNvPr>
          <p:cNvSpPr>
            <a:spLocks noChangeArrowheads="1"/>
          </p:cNvSpPr>
          <p:nvPr/>
        </p:nvSpPr>
        <p:spPr bwMode="auto">
          <a:xfrm>
            <a:off x="0" y="13156"/>
            <a:ext cx="21352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ea typeface="Calibri" panose="020F0502020204030204" pitchFamily="34" charset="0"/>
                <a:cs typeface="Arial" panose="020B0604020202020204" pitchFamily="34" charset="0"/>
              </a:rPr>
              <a:t> </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 </a:t>
            </a:r>
            <a:endParaRPr kumimoji="0" lang="fr-FR" altLang="fr-FR" sz="1800" b="0" i="0" u="none" strike="noStrike" cap="none" normalizeH="0" baseline="0" dirty="0">
              <a:ln>
                <a:noFill/>
              </a:ln>
              <a:solidFill>
                <a:schemeClr val="tx1"/>
              </a:solidFill>
              <a:effectLst/>
            </a:endParaRPr>
          </a:p>
        </p:txBody>
      </p:sp>
      <p:sp>
        <p:nvSpPr>
          <p:cNvPr id="4" name="Espace réservé du contenu 3">
            <a:extLst>
              <a:ext uri="{FF2B5EF4-FFF2-40B4-BE49-F238E27FC236}">
                <a16:creationId xmlns:a16="http://schemas.microsoft.com/office/drawing/2014/main" id="{EEFB94BB-E81B-42CA-AE18-50F8438427CA}"/>
              </a:ext>
            </a:extLst>
          </p:cNvPr>
          <p:cNvSpPr>
            <a:spLocks noGrp="1"/>
          </p:cNvSpPr>
          <p:nvPr>
            <p:ph idx="1"/>
          </p:nvPr>
        </p:nvSpPr>
        <p:spPr/>
        <p:txBody>
          <a:bodyPr/>
          <a:lstStyle/>
          <a:p>
            <a:pPr algn="just">
              <a:buFont typeface="Wingdings" panose="05000000000000000000" pitchFamily="2" charset="2"/>
              <a:buChar char="q"/>
            </a:pPr>
            <a:r>
              <a:rPr lang="fr-FR" dirty="0"/>
              <a:t>Si un salarié présente des symptômes inquiétants, l’employeur doit consulter le site du Gouvernement pour suivre les mesures préconisées. Lorsque la contamination d’un salarié est confirmée, l’employeur doit par ailleurs procéder au nettoyage des locaux.</a:t>
            </a:r>
          </a:p>
          <a:p>
            <a:pPr algn="just">
              <a:buFont typeface="Wingdings" panose="05000000000000000000" pitchFamily="2" charset="2"/>
              <a:buChar char="q"/>
            </a:pPr>
            <a:r>
              <a:rPr lang="fr-FR" dirty="0"/>
              <a:t> Il est conseillé à l’employeur de faire reporter tout déplacement à l’étranger non indispensable, pour limiter la propagation du virus et de reporter voir annuler les réunions regroupant un nombre important de personnes.</a:t>
            </a:r>
          </a:p>
          <a:p>
            <a:pPr algn="just">
              <a:buFont typeface="Wingdings" panose="05000000000000000000" pitchFamily="2" charset="2"/>
              <a:buChar char="q"/>
            </a:pPr>
            <a:r>
              <a:rPr lang="fr-FR" dirty="0"/>
              <a:t> En cas de modifications importantes de l’organisation de travail (télétravail, aménagement d’horaires…), il convient de consulter le CSE.</a:t>
            </a:r>
          </a:p>
          <a:p>
            <a:pPr algn="just">
              <a:buFont typeface="Wingdings" panose="05000000000000000000" pitchFamily="2" charset="2"/>
              <a:buChar char="q"/>
            </a:pPr>
            <a:r>
              <a:rPr lang="fr-FR" dirty="0"/>
              <a:t>Le document unique d’évaluation des risques doit être mis à jour pour tenir compte de la situation dans l’entreprise.</a:t>
            </a:r>
          </a:p>
        </p:txBody>
      </p:sp>
    </p:spTree>
    <p:extLst>
      <p:ext uri="{BB962C8B-B14F-4D97-AF65-F5344CB8AC3E}">
        <p14:creationId xmlns:p14="http://schemas.microsoft.com/office/powerpoint/2010/main" val="121551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8E106C-DA19-4ED6-9441-A318CB3C573F}"/>
              </a:ext>
            </a:extLst>
          </p:cNvPr>
          <p:cNvSpPr>
            <a:spLocks noGrp="1"/>
          </p:cNvSpPr>
          <p:nvPr>
            <p:ph type="title"/>
          </p:nvPr>
        </p:nvSpPr>
        <p:spPr/>
        <p:txBody>
          <a:bodyPr>
            <a:normAutofit fontScale="90000"/>
          </a:bodyPr>
          <a:lstStyle/>
          <a:p>
            <a:pPr algn="ctr"/>
            <a:br>
              <a:rPr lang="fr-FR" b="1" dirty="0"/>
            </a:br>
            <a:br>
              <a:rPr lang="fr-FR" b="1" dirty="0"/>
            </a:br>
            <a:r>
              <a:rPr lang="fr-FR" b="1" dirty="0"/>
              <a:t>Conseils pratiques à destination des employeurs</a:t>
            </a:r>
            <a:br>
              <a:rPr lang="fr-FR" b="1" dirty="0"/>
            </a:br>
            <a:br>
              <a:rPr lang="fr-FR" dirty="0"/>
            </a:br>
            <a:endParaRPr lang="fr-FR" dirty="0"/>
          </a:p>
        </p:txBody>
      </p:sp>
      <p:sp>
        <p:nvSpPr>
          <p:cNvPr id="5" name="Espace réservé du contenu 4">
            <a:extLst>
              <a:ext uri="{FF2B5EF4-FFF2-40B4-BE49-F238E27FC236}">
                <a16:creationId xmlns:a16="http://schemas.microsoft.com/office/drawing/2014/main" id="{778864E8-2DDE-4F27-AB74-368376EC42F0}"/>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fr-FR" dirty="0"/>
              <a:t> Mettre à disposition des salariés du gel hydroalcoolique et des lingettes désinfectantes. </a:t>
            </a:r>
          </a:p>
          <a:p>
            <a:pPr>
              <a:buFont typeface="Wingdings" panose="05000000000000000000" pitchFamily="2" charset="2"/>
              <a:buChar char="q"/>
            </a:pPr>
            <a:r>
              <a:rPr lang="fr-FR" dirty="0"/>
              <a:t> Informer les salariés sur les risques et les mesures de prévention individuelle et collective: </a:t>
            </a:r>
          </a:p>
          <a:p>
            <a:pPr lvl="1">
              <a:buFont typeface="Wingdings" panose="05000000000000000000" pitchFamily="2" charset="2"/>
              <a:buChar char="Ø"/>
            </a:pPr>
            <a:r>
              <a:rPr lang="fr-FR" dirty="0"/>
              <a:t>numéros d’urgence;</a:t>
            </a:r>
          </a:p>
          <a:p>
            <a:pPr lvl="1">
              <a:buFont typeface="Wingdings" panose="05000000000000000000" pitchFamily="2" charset="2"/>
              <a:buChar char="Ø"/>
            </a:pPr>
            <a:r>
              <a:rPr lang="fr-FR" dirty="0"/>
              <a:t>comportement à adopter (lavage régulier des mains, respect des distances de protection sanitaire entre les personnes, gestion des entrées et sorties…); </a:t>
            </a:r>
          </a:p>
          <a:p>
            <a:pPr lvl="1">
              <a:buFont typeface="Wingdings" panose="05000000000000000000" pitchFamily="2" charset="2"/>
              <a:buChar char="Ø"/>
            </a:pPr>
            <a:r>
              <a:rPr lang="fr-FR" dirty="0"/>
              <a:t>diffusion de consignes en cas d’apparition de symptômes</a:t>
            </a:r>
          </a:p>
          <a:p>
            <a:pPr marL="0" indent="0" algn="ctr">
              <a:buNone/>
            </a:pPr>
            <a:r>
              <a:rPr lang="fr-FR" b="1" u="sng" dirty="0">
                <a:effectLst>
                  <a:outerShdw blurRad="38100" dist="38100" dir="2700000" algn="tl">
                    <a:srgbClr val="000000">
                      <a:alpha val="43137"/>
                    </a:srgbClr>
                  </a:outerShdw>
                </a:effectLst>
              </a:rPr>
              <a:t>Dans la pratique, il est recommander de diffuser une note interne aux salariés</a:t>
            </a:r>
            <a:r>
              <a:rPr lang="fr-FR" dirty="0"/>
              <a:t>.(modèle annexé)</a:t>
            </a:r>
          </a:p>
          <a:p>
            <a:pPr>
              <a:buFont typeface="Wingdings" panose="05000000000000000000" pitchFamily="2" charset="2"/>
              <a:buChar char="q"/>
            </a:pPr>
            <a:r>
              <a:rPr lang="fr-FR" dirty="0"/>
              <a:t>Consulter le CSE afin d’adopter les mesures préventives nécessaires (affichage au sein de l’entreprise, mise à jour du règlement intérieur et du DUERP). </a:t>
            </a:r>
          </a:p>
          <a:p>
            <a:pPr>
              <a:buFont typeface="Wingdings" panose="05000000000000000000" pitchFamily="2" charset="2"/>
              <a:buChar char="q"/>
            </a:pPr>
            <a:r>
              <a:rPr lang="fr-FR" dirty="0"/>
              <a:t>Mettre en place ou adapter un plan de continuité d’activité (PCA) listant les mesures de prévention prises tout en assurant le maintien des activités essentielles </a:t>
            </a:r>
            <a:r>
              <a:rPr lang="fr-FR" dirty="0" err="1"/>
              <a:t>del’entreprise</a:t>
            </a:r>
            <a:endParaRPr lang="fr-FR" dirty="0"/>
          </a:p>
        </p:txBody>
      </p:sp>
    </p:spTree>
    <p:extLst>
      <p:ext uri="{BB962C8B-B14F-4D97-AF65-F5344CB8AC3E}">
        <p14:creationId xmlns:p14="http://schemas.microsoft.com/office/powerpoint/2010/main" val="172833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F70D06-3B0A-4AB9-BBC5-A6EF0532B676}"/>
              </a:ext>
            </a:extLst>
          </p:cNvPr>
          <p:cNvSpPr>
            <a:spLocks noGrp="1"/>
          </p:cNvSpPr>
          <p:nvPr>
            <p:ph type="title"/>
          </p:nvPr>
        </p:nvSpPr>
        <p:spPr/>
        <p:txBody>
          <a:bodyPr>
            <a:normAutofit fontScale="90000"/>
          </a:bodyPr>
          <a:lstStyle/>
          <a:p>
            <a:pPr algn="ctr"/>
            <a:br>
              <a:rPr lang="fr-FR" sz="3600" b="1" dirty="0"/>
            </a:br>
            <a:r>
              <a:rPr lang="fr-FR" sz="3600" b="1" dirty="0"/>
              <a:t>Rappel des obligations du salarié</a:t>
            </a:r>
            <a:br>
              <a:rPr lang="fr-FR" sz="3600" b="1" dirty="0"/>
            </a:br>
            <a:br>
              <a:rPr lang="fr-FR" sz="3600" b="1" dirty="0"/>
            </a:br>
            <a:endParaRPr lang="fr-FR" sz="3600" b="1" dirty="0"/>
          </a:p>
        </p:txBody>
      </p:sp>
      <p:sp>
        <p:nvSpPr>
          <p:cNvPr id="5" name="Espace réservé du contenu 4">
            <a:extLst>
              <a:ext uri="{FF2B5EF4-FFF2-40B4-BE49-F238E27FC236}">
                <a16:creationId xmlns:a16="http://schemas.microsoft.com/office/drawing/2014/main" id="{A49991A7-7502-4BC2-8ED9-1A2943027B36}"/>
              </a:ext>
            </a:extLst>
          </p:cNvPr>
          <p:cNvSpPr>
            <a:spLocks noGrp="1"/>
          </p:cNvSpPr>
          <p:nvPr>
            <p:ph idx="1"/>
          </p:nvPr>
        </p:nvSpPr>
        <p:spPr/>
        <p:txBody>
          <a:bodyPr>
            <a:normAutofit fontScale="92500"/>
          </a:bodyPr>
          <a:lstStyle/>
          <a:p>
            <a:pPr algn="just">
              <a:buFont typeface="Wingdings" panose="05000000000000000000" pitchFamily="2" charset="2"/>
              <a:buChar char="q"/>
            </a:pPr>
            <a:r>
              <a:rPr lang="fr-FR" dirty="0"/>
              <a:t>Conformément aux instructions qui lui sont données par l’employeur, il incombe à chaque salarié de prendre soin, en fonction de sa formation et selon ses possibilités, de sa santé et de sa sécurité ainsi que de celles des autres personnes concernées par ses actes ou ses omissions au travail.</a:t>
            </a:r>
          </a:p>
          <a:p>
            <a:pPr algn="just">
              <a:buFont typeface="Wingdings" panose="05000000000000000000" pitchFamily="2" charset="2"/>
              <a:buChar char="q"/>
            </a:pPr>
            <a:r>
              <a:rPr lang="fr-FR" dirty="0"/>
              <a:t>Ainsi, le salarié doit: </a:t>
            </a:r>
          </a:p>
          <a:p>
            <a:pPr lvl="1" algn="just">
              <a:buFont typeface="Wingdings" panose="05000000000000000000" pitchFamily="2" charset="2"/>
              <a:buChar char="Ø"/>
            </a:pPr>
            <a:r>
              <a:rPr lang="fr-FR" dirty="0"/>
              <a:t>se conformer aux instructions qui lui sont données par son employeur en fonction de la situation de l’entreprise et de sa propre situation; </a:t>
            </a:r>
          </a:p>
          <a:p>
            <a:pPr lvl="1" algn="just">
              <a:buFont typeface="Wingdings" panose="05000000000000000000" pitchFamily="2" charset="2"/>
              <a:buChar char="Ø"/>
            </a:pPr>
            <a:r>
              <a:rPr lang="fr-FR" dirty="0"/>
              <a:t> respecter les consignes sanitaires pour assurer sa sécurité et celle de ses collègues.</a:t>
            </a:r>
          </a:p>
          <a:p>
            <a:pPr lvl="1" algn="just">
              <a:buFont typeface="Wingdings" panose="05000000000000000000" pitchFamily="2" charset="2"/>
              <a:buChar char="Ø"/>
            </a:pPr>
            <a:r>
              <a:rPr lang="fr-FR" dirty="0"/>
              <a:t>Obligation de déclaration : il est recommandé au salarié d’informer son employeur s’il s’est rendu dans une zone à risque ou une zone «clusters» afin que des mesures de prévention soient prises.</a:t>
            </a:r>
          </a:p>
          <a:p>
            <a:pPr marL="0" indent="0" algn="just">
              <a:buNone/>
            </a:pPr>
            <a:r>
              <a:rPr lang="fr-FR" b="1" u="sng" dirty="0">
                <a:effectLst>
                  <a:outerShdw blurRad="38100" dist="38100" dir="2700000" algn="tl">
                    <a:srgbClr val="000000">
                      <a:alpha val="43137"/>
                    </a:srgbClr>
                  </a:outerShdw>
                </a:effectLst>
              </a:rPr>
              <a:t>S’il ne dit rien et que certains de ses collègues sont contaminés, sa responsabilité pourrait être   mise en cause et il pourrait encourir une sanction disciplinaire</a:t>
            </a:r>
          </a:p>
        </p:txBody>
      </p:sp>
    </p:spTree>
    <p:extLst>
      <p:ext uri="{BB962C8B-B14F-4D97-AF65-F5344CB8AC3E}">
        <p14:creationId xmlns:p14="http://schemas.microsoft.com/office/powerpoint/2010/main" val="291833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38B808-411E-4008-A97C-A9259B8B9F34}"/>
              </a:ext>
            </a:extLst>
          </p:cNvPr>
          <p:cNvSpPr>
            <a:spLocks noGrp="1"/>
          </p:cNvSpPr>
          <p:nvPr>
            <p:ph type="title"/>
          </p:nvPr>
        </p:nvSpPr>
        <p:spPr/>
        <p:txBody>
          <a:bodyPr>
            <a:normAutofit fontScale="90000"/>
          </a:bodyPr>
          <a:lstStyle/>
          <a:p>
            <a:br>
              <a:rPr lang="fr-FR" b="1" u="sng" dirty="0"/>
            </a:br>
            <a:br>
              <a:rPr lang="fr-FR" b="1" u="sng" dirty="0"/>
            </a:br>
            <a:r>
              <a:rPr lang="fr-FR" b="1" dirty="0"/>
              <a:t>Le rôle du comité social et économique (CSE) face au Coronavirus</a:t>
            </a:r>
            <a:br>
              <a:rPr lang="fr-FR" b="1" dirty="0"/>
            </a:br>
            <a:br>
              <a:rPr lang="fr-FR" dirty="0"/>
            </a:br>
            <a:endParaRPr lang="fr-FR" dirty="0"/>
          </a:p>
        </p:txBody>
      </p:sp>
      <p:sp>
        <p:nvSpPr>
          <p:cNvPr id="5" name="Espace réservé du contenu 4">
            <a:extLst>
              <a:ext uri="{FF2B5EF4-FFF2-40B4-BE49-F238E27FC236}">
                <a16:creationId xmlns:a16="http://schemas.microsoft.com/office/drawing/2014/main" id="{45DAC9AF-87E6-4F1A-9169-3CD5F5601596}"/>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fr-FR" dirty="0"/>
              <a:t> Mission du CSE : promouvoir la santé, la sécurité et l’amélioration des conditions de travail dans l’entreprise. </a:t>
            </a:r>
          </a:p>
          <a:p>
            <a:pPr algn="just">
              <a:buFont typeface="Wingdings" panose="05000000000000000000" pitchFamily="2" charset="2"/>
              <a:buChar char="q"/>
            </a:pPr>
            <a:r>
              <a:rPr lang="fr-FR" dirty="0"/>
              <a:t> Rôle consultatif : information et consultation du CSE en matière d’organisation, de gestion et de la marche générale de l’entreprise, notamment en cas de modification importante des conditions de travail, de recours à l’activité partielle</a:t>
            </a:r>
          </a:p>
          <a:p>
            <a:pPr algn="just">
              <a:buFont typeface="Wingdings" panose="05000000000000000000" pitchFamily="2" charset="2"/>
              <a:buChar char="q"/>
            </a:pPr>
            <a:r>
              <a:rPr lang="fr-FR" dirty="0"/>
              <a:t>Possibilité de réunir le CSE à la demande des représentants du personnel pour faire le point sur les mesures de précaution et l’instauration de nouvelles pratiques. </a:t>
            </a:r>
          </a:p>
          <a:p>
            <a:pPr algn="just">
              <a:buFont typeface="Wingdings" panose="05000000000000000000" pitchFamily="2" charset="2"/>
              <a:buChar char="q"/>
            </a:pPr>
            <a:r>
              <a:rPr lang="fr-FR" dirty="0"/>
              <a:t>Utilisation du droit d’alerte par un membre du CSE, s’il estime qu’il existe un danger grave et imminent (application de la procédure prévue à l’article L. 4132-2 du Code du travail). Une enquête doit être menée par l’employeur et un représentant du CSE pour juger de la gravité du danger</a:t>
            </a:r>
          </a:p>
        </p:txBody>
      </p:sp>
    </p:spTree>
    <p:extLst>
      <p:ext uri="{BB962C8B-B14F-4D97-AF65-F5344CB8AC3E}">
        <p14:creationId xmlns:p14="http://schemas.microsoft.com/office/powerpoint/2010/main" val="2512808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3287B-A26E-4FBC-AAAF-6B876DF6EA65}"/>
              </a:ext>
            </a:extLst>
          </p:cNvPr>
          <p:cNvSpPr>
            <a:spLocks noGrp="1"/>
          </p:cNvSpPr>
          <p:nvPr>
            <p:ph type="title"/>
          </p:nvPr>
        </p:nvSpPr>
        <p:spPr>
          <a:xfrm>
            <a:off x="1220337" y="323774"/>
            <a:ext cx="9784080" cy="1477869"/>
          </a:xfrm>
        </p:spPr>
        <p:txBody>
          <a:bodyPr>
            <a:normAutofit fontScale="90000"/>
          </a:bodyPr>
          <a:lstStyle/>
          <a:p>
            <a:pPr algn="ctr"/>
            <a:br>
              <a:rPr lang="fr-FR" b="1" u="sng" dirty="0"/>
            </a:br>
            <a:r>
              <a:rPr lang="fr-FR" b="1" dirty="0"/>
              <a:t>les dispositifs pour faire face :</a:t>
            </a:r>
            <a:br>
              <a:rPr lang="fr-FR" b="1" dirty="0"/>
            </a:br>
            <a:r>
              <a:rPr lang="fr-FR" b="1" dirty="0"/>
              <a:t>le télétravail</a:t>
            </a:r>
            <a:br>
              <a:rPr lang="fr-FR" dirty="0"/>
            </a:br>
            <a:endParaRPr lang="fr-FR" dirty="0"/>
          </a:p>
        </p:txBody>
      </p:sp>
      <p:sp>
        <p:nvSpPr>
          <p:cNvPr id="4" name="Espace réservé du contenu 3">
            <a:extLst>
              <a:ext uri="{FF2B5EF4-FFF2-40B4-BE49-F238E27FC236}">
                <a16:creationId xmlns:a16="http://schemas.microsoft.com/office/drawing/2014/main" id="{F036B2F9-C580-4F37-99ED-E0428E54ED0D}"/>
              </a:ext>
            </a:extLst>
          </p:cNvPr>
          <p:cNvSpPr>
            <a:spLocks noGrp="1"/>
          </p:cNvSpPr>
          <p:nvPr>
            <p:ph idx="1"/>
          </p:nvPr>
        </p:nvSpPr>
        <p:spPr/>
        <p:txBody>
          <a:bodyPr/>
          <a:lstStyle/>
          <a:p>
            <a:pPr algn="just">
              <a:buFont typeface="Wingdings" panose="05000000000000000000" pitchFamily="2" charset="2"/>
              <a:buChar char="q"/>
            </a:pPr>
            <a:r>
              <a:rPr lang="fr-FR" dirty="0"/>
              <a:t>L’employeur doit privilégier le télétravail si le poste de travail le permet. Cette modalité d’organisation du travail requiert habituellement l’accord du salarié et de l’employeur, ce qui est la solution préférable.</a:t>
            </a:r>
          </a:p>
          <a:p>
            <a:pPr algn="just">
              <a:buFont typeface="Wingdings" panose="05000000000000000000" pitchFamily="2" charset="2"/>
              <a:buChar char="q"/>
            </a:pPr>
            <a:r>
              <a:rPr lang="fr-FR" dirty="0"/>
              <a:t>Toutefois, l’article L. 1222-11 du Code du travail mentionne le risque épidémique comme pouvant justifier le recours au télétravail sans l’accord du salarié. Cependant, il requiert le respect d’une procédure en présence d’un accord collectif ou d’une charte </a:t>
            </a:r>
          </a:p>
          <a:p>
            <a:pPr algn="just">
              <a:buFont typeface="Wingdings" panose="05000000000000000000" pitchFamily="2" charset="2"/>
              <a:buChar char="q"/>
            </a:pPr>
            <a:r>
              <a:rPr lang="fr-FR" dirty="0"/>
              <a:t>A défaut, il convient de demander au salarié de rester chezluipendant14jours. o A défaut, il faut adapter son environnement de travail pour éviter que le salarié soit en présence d’autres personnes. Si le salarié développe des symptômes, il doitresterchezluietappelerle15(SAMU).</a:t>
            </a:r>
          </a:p>
          <a:p>
            <a:pPr algn="just"/>
            <a:endParaRPr lang="fr-FR" dirty="0"/>
          </a:p>
        </p:txBody>
      </p:sp>
    </p:spTree>
    <p:extLst>
      <p:ext uri="{BB962C8B-B14F-4D97-AF65-F5344CB8AC3E}">
        <p14:creationId xmlns:p14="http://schemas.microsoft.com/office/powerpoint/2010/main" val="212084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BAB79B-1C67-4261-9D72-883E7EF62548}"/>
              </a:ext>
            </a:extLst>
          </p:cNvPr>
          <p:cNvSpPr>
            <a:spLocks noGrp="1"/>
          </p:cNvSpPr>
          <p:nvPr>
            <p:ph type="title"/>
          </p:nvPr>
        </p:nvSpPr>
        <p:spPr/>
        <p:txBody>
          <a:bodyPr>
            <a:normAutofit fontScale="90000"/>
          </a:bodyPr>
          <a:lstStyle/>
          <a:p>
            <a:pPr algn="ctr"/>
            <a:br>
              <a:rPr lang="fr-FR" b="1" u="sng" dirty="0"/>
            </a:br>
            <a:r>
              <a:rPr lang="fr-FR" b="1" dirty="0"/>
              <a:t>MISE EN PLACE DU télétravail</a:t>
            </a:r>
            <a:br>
              <a:rPr lang="fr-FR" dirty="0"/>
            </a:br>
            <a:br>
              <a:rPr lang="fr-FR" dirty="0"/>
            </a:br>
            <a:endParaRPr lang="fr-FR" dirty="0"/>
          </a:p>
        </p:txBody>
      </p:sp>
      <p:graphicFrame>
        <p:nvGraphicFramePr>
          <p:cNvPr id="8" name="Tableau 8">
            <a:extLst>
              <a:ext uri="{FF2B5EF4-FFF2-40B4-BE49-F238E27FC236}">
                <a16:creationId xmlns:a16="http://schemas.microsoft.com/office/drawing/2014/main" id="{A0076D25-ADCE-489A-9A42-9A7B22C97694}"/>
              </a:ext>
            </a:extLst>
          </p:cNvPr>
          <p:cNvGraphicFramePr>
            <a:graphicFrameLocks noGrp="1"/>
          </p:cNvGraphicFramePr>
          <p:nvPr>
            <p:ph idx="1"/>
            <p:extLst>
              <p:ext uri="{D42A27DB-BD31-4B8C-83A1-F6EECF244321}">
                <p14:modId xmlns:p14="http://schemas.microsoft.com/office/powerpoint/2010/main" val="3523465132"/>
              </p:ext>
            </p:extLst>
          </p:nvPr>
        </p:nvGraphicFramePr>
        <p:xfrm>
          <a:off x="344773" y="2008682"/>
          <a:ext cx="11437495" cy="5396441"/>
        </p:xfrm>
        <a:graphic>
          <a:graphicData uri="http://schemas.openxmlformats.org/drawingml/2006/table">
            <a:tbl>
              <a:tblPr firstRow="1" bandRow="1">
                <a:tableStyleId>{2D5ABB26-0587-4C30-8999-92F81FD0307C}</a:tableStyleId>
              </a:tblPr>
              <a:tblGrid>
                <a:gridCol w="3660873">
                  <a:extLst>
                    <a:ext uri="{9D8B030D-6E8A-4147-A177-3AD203B41FA5}">
                      <a16:colId xmlns:a16="http://schemas.microsoft.com/office/drawing/2014/main" val="1138585131"/>
                    </a:ext>
                  </a:extLst>
                </a:gridCol>
                <a:gridCol w="3888311">
                  <a:extLst>
                    <a:ext uri="{9D8B030D-6E8A-4147-A177-3AD203B41FA5}">
                      <a16:colId xmlns:a16="http://schemas.microsoft.com/office/drawing/2014/main" val="3899962710"/>
                    </a:ext>
                  </a:extLst>
                </a:gridCol>
                <a:gridCol w="3888311">
                  <a:extLst>
                    <a:ext uri="{9D8B030D-6E8A-4147-A177-3AD203B41FA5}">
                      <a16:colId xmlns:a16="http://schemas.microsoft.com/office/drawing/2014/main" val="653019203"/>
                    </a:ext>
                  </a:extLst>
                </a:gridCol>
              </a:tblGrid>
              <a:tr h="615365">
                <a:tc>
                  <a:txBody>
                    <a:bodyPr/>
                    <a:lstStyle/>
                    <a:p>
                      <a:pPr algn="ctr"/>
                      <a:r>
                        <a:rPr lang="fr-FR" b="1" dirty="0">
                          <a:effectLst>
                            <a:outerShdw blurRad="38100" dist="38100" dir="2700000" algn="tl">
                              <a:srgbClr val="000000">
                                <a:alpha val="43137"/>
                              </a:srgbClr>
                            </a:outerShdw>
                          </a:effectLst>
                        </a:rPr>
                        <a:t>EN CAS D’ACCORD COLLECTIF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dirty="0">
                          <a:effectLst>
                            <a:outerShdw blurRad="38100" dist="38100" dir="2700000" algn="tl">
                              <a:srgbClr val="000000">
                                <a:alpha val="43137"/>
                              </a:srgbClr>
                            </a:outerShdw>
                          </a:effectLst>
                        </a:rPr>
                        <a:t>EN CAS DE CHARTE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dirty="0">
                          <a:effectLst>
                            <a:outerShdw blurRad="38100" dist="38100" dir="2700000" algn="tl">
                              <a:srgbClr val="000000">
                                <a:alpha val="43137"/>
                              </a:srgbClr>
                            </a:outerShdw>
                          </a:effectLst>
                        </a:rPr>
                        <a:t>A DEFAUT D’ACCORD COLLECTIF OU DE CHARTE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3167770"/>
                  </a:ext>
                </a:extLst>
              </a:tr>
              <a:tr h="4756361">
                <a:tc>
                  <a:txBody>
                    <a:bodyPr/>
                    <a:lstStyle/>
                    <a:p>
                      <a:endParaRPr lang="fr-FR" dirty="0"/>
                    </a:p>
                    <a:p>
                      <a:pPr marL="285750" indent="-285750">
                        <a:buFont typeface="Wingdings" panose="05000000000000000000" pitchFamily="2" charset="2"/>
                        <a:buChar char="q"/>
                      </a:pPr>
                      <a:r>
                        <a:rPr lang="fr-FR" dirty="0"/>
                        <a:t>L’accord doit prévoir ce type de situation exceptionnelle.</a:t>
                      </a:r>
                    </a:p>
                    <a:p>
                      <a:pPr marL="285750" indent="-285750">
                        <a:buFont typeface="Wingdings" panose="05000000000000000000" pitchFamily="2" charset="2"/>
                        <a:buChar char="q"/>
                      </a:pPr>
                      <a:endParaRPr lang="fr-FR" dirty="0"/>
                    </a:p>
                    <a:p>
                      <a:pPr marL="285750" indent="-285750">
                        <a:buFont typeface="Wingdings" panose="05000000000000000000" pitchFamily="2" charset="2"/>
                        <a:buChar char="q"/>
                      </a:pPr>
                      <a:endParaRPr lang="fr-FR" dirty="0"/>
                    </a:p>
                    <a:p>
                      <a:pPr marL="285750" indent="-285750">
                        <a:buFont typeface="Wingdings" panose="05000000000000000000" pitchFamily="2" charset="2"/>
                        <a:buChar char="q"/>
                      </a:pPr>
                      <a:r>
                        <a:rPr lang="fr-FR" dirty="0"/>
                        <a:t>Sinon : possibilité de rédiger un avenant.</a:t>
                      </a:r>
                    </a:p>
                    <a:p>
                      <a:endParaRPr lang="fr-FR" dirty="0"/>
                    </a:p>
                    <a:p>
                      <a:endParaRPr lang="fr-FR" dirty="0"/>
                    </a:p>
                    <a:p>
                      <a:endParaRPr lang="fr-FR" dirty="0"/>
                    </a:p>
                    <a:p>
                      <a:endParaRPr lang="fr-FR" dirty="0"/>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q"/>
                      </a:pPr>
                      <a:endParaRPr lang="fr-FR" dirty="0"/>
                    </a:p>
                    <a:p>
                      <a:pPr marL="285750" indent="-285750">
                        <a:buFont typeface="Wingdings" panose="05000000000000000000" pitchFamily="2" charset="2"/>
                        <a:buChar char="q"/>
                      </a:pPr>
                      <a:r>
                        <a:rPr lang="fr-FR" dirty="0"/>
                        <a:t>La charte doit prévoir ce type de situation exceptionnelle.</a:t>
                      </a:r>
                    </a:p>
                    <a:p>
                      <a:pPr marL="285750" indent="-285750">
                        <a:buFont typeface="Wingdings" panose="05000000000000000000" pitchFamily="2" charset="2"/>
                        <a:buChar char="q"/>
                      </a:pPr>
                      <a:endParaRPr lang="fr-FR" dirty="0"/>
                    </a:p>
                    <a:p>
                      <a:pPr marL="285750" indent="-285750">
                        <a:buFont typeface="Wingdings" panose="05000000000000000000" pitchFamily="2" charset="2"/>
                        <a:buChar char="q"/>
                      </a:pPr>
                      <a:r>
                        <a:rPr lang="fr-FR" dirty="0"/>
                        <a:t>Possibilité de l’amender le cas échéant en consultant préalablement le CSE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Wingdings" panose="05000000000000000000" pitchFamily="2" charset="2"/>
                        <a:buChar char="q"/>
                      </a:pPr>
                      <a:r>
                        <a:rPr lang="fr-FR" dirty="0"/>
                        <a:t>L’article L. 1222-11 du Code du travail prévoit la possibilité de mettre en place le télétravail en cas de circonstances exceptionnelles (épidémie ou de force majeure) </a:t>
                      </a:r>
                      <a:r>
                        <a:rPr lang="fr-FR" b="1" dirty="0">
                          <a:effectLst>
                            <a:outerShdw blurRad="38100" dist="38100" dir="2700000" algn="tl">
                              <a:srgbClr val="000000">
                                <a:alpha val="43137"/>
                              </a:srgbClr>
                            </a:outerShdw>
                          </a:effectLst>
                        </a:rPr>
                        <a:t>Pas de formalisme particulier</a:t>
                      </a:r>
                    </a:p>
                    <a:p>
                      <a:pPr marL="285750" indent="-285750" algn="just">
                        <a:buFont typeface="Wingdings" panose="05000000000000000000" pitchFamily="2" charset="2"/>
                        <a:buChar char="q"/>
                      </a:pPr>
                      <a:r>
                        <a:rPr lang="fr-FR" dirty="0"/>
                        <a:t>L’aménagement du poste de travail est rendu nécessaire pour permettre la continuité de l’activité de l’entreprise, mais aussi pour garantir la protection des salariés.</a:t>
                      </a:r>
                    </a:p>
                    <a:p>
                      <a:pPr marL="285750" indent="-285750" algn="just">
                        <a:buFont typeface="Wingdings" panose="05000000000000000000" pitchFamily="2" charset="2"/>
                        <a:buChar char="q"/>
                      </a:pPr>
                      <a:r>
                        <a:rPr lang="fr-FR" dirty="0"/>
                        <a:t>Le coronavirus constitue une épidémie et le Gouvernement l’a qualifié de «cas de force majeure».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97336"/>
                  </a:ext>
                </a:extLst>
              </a:tr>
            </a:tbl>
          </a:graphicData>
        </a:graphic>
      </p:graphicFrame>
    </p:spTree>
    <p:extLst>
      <p:ext uri="{BB962C8B-B14F-4D97-AF65-F5344CB8AC3E}">
        <p14:creationId xmlns:p14="http://schemas.microsoft.com/office/powerpoint/2010/main" val="1730780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5CC29B-EAD4-446D-8E47-35937F75676D}"/>
              </a:ext>
            </a:extLst>
          </p:cNvPr>
          <p:cNvSpPr>
            <a:spLocks noGrp="1"/>
          </p:cNvSpPr>
          <p:nvPr>
            <p:ph type="title"/>
          </p:nvPr>
        </p:nvSpPr>
        <p:spPr>
          <a:xfrm>
            <a:off x="1203960" y="301593"/>
            <a:ext cx="9784080" cy="1508760"/>
          </a:xfrm>
        </p:spPr>
        <p:txBody>
          <a:bodyPr>
            <a:normAutofit fontScale="90000"/>
          </a:bodyPr>
          <a:lstStyle/>
          <a:p>
            <a:pPr lvl="0" algn="ctr"/>
            <a:br>
              <a:rPr lang="fr-FR" b="1" u="sng" dirty="0"/>
            </a:br>
            <a:r>
              <a:rPr lang="fr-FR" b="1" dirty="0"/>
              <a:t>Poste non compatible avec le télétravail</a:t>
            </a:r>
            <a:br>
              <a:rPr lang="fr-FR" dirty="0"/>
            </a:br>
            <a:endParaRPr lang="fr-FR" dirty="0"/>
          </a:p>
        </p:txBody>
      </p:sp>
      <p:sp>
        <p:nvSpPr>
          <p:cNvPr id="3" name="Espace réservé du contenu 2">
            <a:extLst>
              <a:ext uri="{FF2B5EF4-FFF2-40B4-BE49-F238E27FC236}">
                <a16:creationId xmlns:a16="http://schemas.microsoft.com/office/drawing/2014/main" id="{0EE5DB93-BE16-4B04-8136-4C14350D7C13}"/>
              </a:ext>
            </a:extLst>
          </p:cNvPr>
          <p:cNvSpPr>
            <a:spLocks noGrp="1"/>
          </p:cNvSpPr>
          <p:nvPr>
            <p:ph idx="1"/>
          </p:nvPr>
        </p:nvSpPr>
        <p:spPr>
          <a:xfrm>
            <a:off x="339634" y="2011680"/>
            <a:ext cx="11686903" cy="4846320"/>
          </a:xfrm>
        </p:spPr>
        <p:txBody>
          <a:bodyPr>
            <a:normAutofit fontScale="70000" lnSpcReduction="20000"/>
          </a:bodyPr>
          <a:lstStyle/>
          <a:p>
            <a:pPr algn="just">
              <a:buFont typeface="Wingdings" panose="05000000000000000000" pitchFamily="2" charset="2"/>
              <a:buChar char="q"/>
            </a:pPr>
            <a:r>
              <a:rPr lang="fr-FR" sz="5600" b="1" u="sng" dirty="0">
                <a:effectLst>
                  <a:outerShdw blurRad="38100" dist="38100" dir="2700000" algn="tl">
                    <a:srgbClr val="000000">
                      <a:alpha val="43137"/>
                    </a:srgbClr>
                  </a:outerShdw>
                </a:effectLst>
              </a:rPr>
              <a:t> </a:t>
            </a:r>
            <a:r>
              <a:rPr lang="fr-FR" sz="5600" dirty="0"/>
              <a:t>Si le télétravail n’est pas possible, l’employeur peut demander au salarié de rester à domicile. Le salarié doit se rapprocher d’un médecin de l’Agence régionale de santé pour demander un arrêt de travail spécifique ou mise en place d’un plan de chômage partiel (</a:t>
            </a:r>
            <a:r>
              <a:rPr lang="fr-FR" sz="5600" dirty="0" err="1"/>
              <a:t>cf</a:t>
            </a:r>
            <a:r>
              <a:rPr lang="fr-FR" sz="5600" dirty="0"/>
              <a:t> n°)</a:t>
            </a:r>
          </a:p>
          <a:p>
            <a:pPr algn="just">
              <a:buFont typeface="Wingdings" panose="05000000000000000000" pitchFamily="2" charset="2"/>
              <a:buChar char="q"/>
            </a:pPr>
            <a:endParaRPr lang="fr-FR" sz="5600" dirty="0"/>
          </a:p>
          <a:p>
            <a:pPr algn="just">
              <a:buFont typeface="Wingdings" panose="05000000000000000000" pitchFamily="2" charset="2"/>
              <a:buChar char="q"/>
            </a:pPr>
            <a:r>
              <a:rPr lang="fr-FR" sz="5600" dirty="0"/>
              <a:t>A savoir. S’agissant des arrêts de travail des salariés-parents qui ne peuvent faire du télétravail, l’employeur procède à une télédéclaration. </a:t>
            </a:r>
            <a:endParaRPr lang="fr-FR" dirty="0"/>
          </a:p>
        </p:txBody>
      </p:sp>
    </p:spTree>
    <p:extLst>
      <p:ext uri="{BB962C8B-B14F-4D97-AF65-F5344CB8AC3E}">
        <p14:creationId xmlns:p14="http://schemas.microsoft.com/office/powerpoint/2010/main" val="3370523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TM03090430[[fn=À bandes]]</Template>
  <TotalTime>417</TotalTime>
  <Words>2617</Words>
  <Application>Microsoft Office PowerPoint</Application>
  <PresentationFormat>Grand écran</PresentationFormat>
  <Paragraphs>135</Paragraphs>
  <Slides>19</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Calibri</vt:lpstr>
      <vt:lpstr>Corbel</vt:lpstr>
      <vt:lpstr>Wingdings</vt:lpstr>
      <vt:lpstr>À bandes</vt:lpstr>
      <vt:lpstr>VOUS ACCOMPAGNE DANS LA GESTION DU COVID 19</vt:lpstr>
      <vt:lpstr>   Rappel des obligations de l’employeur   L’obligation de sécurité  </vt:lpstr>
      <vt:lpstr> Rappel des obligations de l’employeur   L’obligation de sécurité </vt:lpstr>
      <vt:lpstr>  Conseils pratiques à destination des employeurs  </vt:lpstr>
      <vt:lpstr> Rappel des obligations du salarié  </vt:lpstr>
      <vt:lpstr>  Le rôle du comité social et économique (CSE) face au Coronavirus  </vt:lpstr>
      <vt:lpstr> les dispositifs pour faire face : le télétravail </vt:lpstr>
      <vt:lpstr> MISE EN PLACE DU télétravail  </vt:lpstr>
      <vt:lpstr> Poste non compatible avec le télétravail </vt:lpstr>
      <vt:lpstr>L’employeur peut-il imposer la prise de congés payés ou RTT ? </vt:lpstr>
      <vt:lpstr>Le salarié peut-il exercer son droit de retrait ?</vt:lpstr>
      <vt:lpstr>  Que faire en cas de Coronavirus confirmé dans l’entreprise ? </vt:lpstr>
      <vt:lpstr> FAIRE FACE A LA BAISSE D’ACTIVITE </vt:lpstr>
      <vt:lpstr>Indemnisation de l’ACTIVITE PARTIELLE</vt:lpstr>
      <vt:lpstr>Décryptage de l’indemnisation du chômage partiel</vt:lpstr>
      <vt:lpstr>Décryptage de l’indemnisation du chômage partiel</vt:lpstr>
      <vt:lpstr>LE SALARIE EN ARRÊT DE TRAVAIL</vt:lpstr>
      <vt:lpstr>FONCTIONNEMENT DES IJSS</vt:lpstr>
      <vt:lpstr>SORT DES SALARIES  AYANT DES ENFANTS DE MOINS DE 16 ANS DONT L’ETABLISSEMENT SCOLAIRE EST FERME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MÉMOIRE TECHNIQUE</dc:title>
  <dc:creator>Marie-Cécile DAUNIS</dc:creator>
  <cp:lastModifiedBy>MARIE DAUNIS</cp:lastModifiedBy>
  <cp:revision>44</cp:revision>
  <cp:lastPrinted>2020-03-13T09:13:15Z</cp:lastPrinted>
  <dcterms:created xsi:type="dcterms:W3CDTF">2020-03-12T09:27:49Z</dcterms:created>
  <dcterms:modified xsi:type="dcterms:W3CDTF">2020-03-14T17:46:52Z</dcterms:modified>
</cp:coreProperties>
</file>